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8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6858000" type="screen4x3"/>
  <p:notesSz cx="9144000" cy="6858000"/>
  <p:defaultTextStyle>
    <a:defPPr>
      <a:defRPr kern="0"/>
    </a:defPPr>
  </p:defaultTextStyle>
  <p:modifyVerifier cryptProviderType="rsaFull" cryptAlgorithmClass="hash" cryptAlgorithmType="typeAny" cryptAlgorithmSid="4" spinCount="100000" saltData="8CGTkVygZgGA6u+Qw3k5xQ==" hashData="g0TS7fH4LDlF7gLUppcGSUCe4uQ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42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0460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880" y="0"/>
            <a:ext cx="9145642" cy="10273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460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460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460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4197096"/>
            <a:ext cx="6382511" cy="265175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361688" y="3538728"/>
            <a:ext cx="4773295" cy="3310254"/>
          </a:xfrm>
          <a:custGeom>
            <a:avLst/>
            <a:gdLst/>
            <a:ahLst/>
            <a:cxnLst/>
            <a:rect l="l" t="t" r="r" b="b"/>
            <a:pathLst>
              <a:path w="4773295" h="3310254">
                <a:moveTo>
                  <a:pt x="4773168" y="0"/>
                </a:moveTo>
                <a:lnTo>
                  <a:pt x="4617593" y="34925"/>
                </a:lnTo>
                <a:lnTo>
                  <a:pt x="4436618" y="69850"/>
                </a:lnTo>
                <a:lnTo>
                  <a:pt x="4247769" y="104775"/>
                </a:lnTo>
                <a:lnTo>
                  <a:pt x="4049394" y="130175"/>
                </a:lnTo>
                <a:lnTo>
                  <a:pt x="3627119" y="190500"/>
                </a:lnTo>
                <a:lnTo>
                  <a:pt x="3420744" y="215900"/>
                </a:lnTo>
                <a:lnTo>
                  <a:pt x="3222370" y="250825"/>
                </a:lnTo>
                <a:lnTo>
                  <a:pt x="3023869" y="276225"/>
                </a:lnTo>
                <a:lnTo>
                  <a:pt x="2842894" y="320675"/>
                </a:lnTo>
                <a:lnTo>
                  <a:pt x="2679445" y="363601"/>
                </a:lnTo>
                <a:lnTo>
                  <a:pt x="2541396" y="414401"/>
                </a:lnTo>
                <a:lnTo>
                  <a:pt x="2420746" y="476250"/>
                </a:lnTo>
                <a:lnTo>
                  <a:pt x="2335021" y="536575"/>
                </a:lnTo>
                <a:lnTo>
                  <a:pt x="2309621" y="569976"/>
                </a:lnTo>
                <a:lnTo>
                  <a:pt x="2282570" y="614426"/>
                </a:lnTo>
                <a:lnTo>
                  <a:pt x="2265171" y="657225"/>
                </a:lnTo>
                <a:lnTo>
                  <a:pt x="2265171" y="700151"/>
                </a:lnTo>
                <a:lnTo>
                  <a:pt x="2274696" y="752475"/>
                </a:lnTo>
                <a:lnTo>
                  <a:pt x="2292095" y="795401"/>
                </a:lnTo>
                <a:lnTo>
                  <a:pt x="2317495" y="838200"/>
                </a:lnTo>
                <a:lnTo>
                  <a:pt x="2352420" y="873125"/>
                </a:lnTo>
                <a:lnTo>
                  <a:pt x="2446146" y="941451"/>
                </a:lnTo>
                <a:lnTo>
                  <a:pt x="2576321" y="1011301"/>
                </a:lnTo>
                <a:lnTo>
                  <a:pt x="2722244" y="1063625"/>
                </a:lnTo>
                <a:lnTo>
                  <a:pt x="2885820" y="1114552"/>
                </a:lnTo>
                <a:lnTo>
                  <a:pt x="3058794" y="1166876"/>
                </a:lnTo>
                <a:lnTo>
                  <a:pt x="3420744" y="1252601"/>
                </a:lnTo>
                <a:lnTo>
                  <a:pt x="3601719" y="1305052"/>
                </a:lnTo>
                <a:lnTo>
                  <a:pt x="3765168" y="1347851"/>
                </a:lnTo>
                <a:lnTo>
                  <a:pt x="3911218" y="1400302"/>
                </a:lnTo>
                <a:lnTo>
                  <a:pt x="4049394" y="1460627"/>
                </a:lnTo>
                <a:lnTo>
                  <a:pt x="4152518" y="1520952"/>
                </a:lnTo>
                <a:lnTo>
                  <a:pt x="4187443" y="1555877"/>
                </a:lnTo>
                <a:lnTo>
                  <a:pt x="4247769" y="1633601"/>
                </a:lnTo>
                <a:lnTo>
                  <a:pt x="4255643" y="1676527"/>
                </a:lnTo>
                <a:lnTo>
                  <a:pt x="4255643" y="1719326"/>
                </a:lnTo>
                <a:lnTo>
                  <a:pt x="4230243" y="1789176"/>
                </a:lnTo>
                <a:lnTo>
                  <a:pt x="4195318" y="1824101"/>
                </a:lnTo>
                <a:lnTo>
                  <a:pt x="4152518" y="1857502"/>
                </a:lnTo>
                <a:lnTo>
                  <a:pt x="4100067" y="1884426"/>
                </a:lnTo>
                <a:lnTo>
                  <a:pt x="4039869" y="1917827"/>
                </a:lnTo>
                <a:lnTo>
                  <a:pt x="3971543" y="1944751"/>
                </a:lnTo>
                <a:lnTo>
                  <a:pt x="3885818" y="1970151"/>
                </a:lnTo>
                <a:lnTo>
                  <a:pt x="3790568" y="1995551"/>
                </a:lnTo>
                <a:lnTo>
                  <a:pt x="3695318" y="2022602"/>
                </a:lnTo>
                <a:lnTo>
                  <a:pt x="3584193" y="2048002"/>
                </a:lnTo>
                <a:lnTo>
                  <a:pt x="3343020" y="2108327"/>
                </a:lnTo>
                <a:lnTo>
                  <a:pt x="3066795" y="2178177"/>
                </a:lnTo>
                <a:lnTo>
                  <a:pt x="2765170" y="2255964"/>
                </a:lnTo>
                <a:lnTo>
                  <a:pt x="2430271" y="2341702"/>
                </a:lnTo>
                <a:lnTo>
                  <a:pt x="2076196" y="2444889"/>
                </a:lnTo>
                <a:lnTo>
                  <a:pt x="1696847" y="2567139"/>
                </a:lnTo>
                <a:lnTo>
                  <a:pt x="1301623" y="2713189"/>
                </a:lnTo>
                <a:lnTo>
                  <a:pt x="879348" y="2886240"/>
                </a:lnTo>
                <a:lnTo>
                  <a:pt x="447675" y="3084690"/>
                </a:lnTo>
                <a:lnTo>
                  <a:pt x="0" y="3310127"/>
                </a:lnTo>
                <a:lnTo>
                  <a:pt x="241300" y="3310127"/>
                </a:lnTo>
                <a:lnTo>
                  <a:pt x="387350" y="3292664"/>
                </a:lnTo>
                <a:lnTo>
                  <a:pt x="612775" y="3162477"/>
                </a:lnTo>
                <a:lnTo>
                  <a:pt x="852424" y="3032302"/>
                </a:lnTo>
                <a:lnTo>
                  <a:pt x="1111123" y="2911640"/>
                </a:lnTo>
                <a:lnTo>
                  <a:pt x="1395222" y="2798927"/>
                </a:lnTo>
                <a:lnTo>
                  <a:pt x="1688973" y="2687789"/>
                </a:lnTo>
                <a:lnTo>
                  <a:pt x="1998472" y="2575077"/>
                </a:lnTo>
                <a:lnTo>
                  <a:pt x="2774695" y="2333764"/>
                </a:lnTo>
                <a:lnTo>
                  <a:pt x="2928619" y="2289302"/>
                </a:lnTo>
                <a:lnTo>
                  <a:pt x="3247770" y="2211514"/>
                </a:lnTo>
                <a:lnTo>
                  <a:pt x="3901693" y="2040001"/>
                </a:lnTo>
                <a:lnTo>
                  <a:pt x="4049394" y="2005076"/>
                </a:lnTo>
                <a:lnTo>
                  <a:pt x="4195318" y="1962277"/>
                </a:lnTo>
                <a:lnTo>
                  <a:pt x="4333494" y="1927352"/>
                </a:lnTo>
                <a:lnTo>
                  <a:pt x="4454144" y="1892427"/>
                </a:lnTo>
                <a:lnTo>
                  <a:pt x="4565269" y="1857502"/>
                </a:lnTo>
                <a:lnTo>
                  <a:pt x="4652518" y="1824101"/>
                </a:lnTo>
                <a:lnTo>
                  <a:pt x="4720844" y="1797177"/>
                </a:lnTo>
                <a:lnTo>
                  <a:pt x="4773168" y="1771777"/>
                </a:lnTo>
                <a:lnTo>
                  <a:pt x="4773168" y="1382776"/>
                </a:lnTo>
                <a:lnTo>
                  <a:pt x="4668393" y="1365377"/>
                </a:lnTo>
                <a:lnTo>
                  <a:pt x="4401693" y="1312926"/>
                </a:lnTo>
                <a:lnTo>
                  <a:pt x="4238244" y="1279652"/>
                </a:lnTo>
                <a:lnTo>
                  <a:pt x="4074794" y="1244727"/>
                </a:lnTo>
                <a:lnTo>
                  <a:pt x="3901693" y="1201801"/>
                </a:lnTo>
                <a:lnTo>
                  <a:pt x="3557269" y="1114552"/>
                </a:lnTo>
                <a:lnTo>
                  <a:pt x="3393820" y="1063625"/>
                </a:lnTo>
                <a:lnTo>
                  <a:pt x="3247770" y="1011301"/>
                </a:lnTo>
                <a:lnTo>
                  <a:pt x="3109594" y="958850"/>
                </a:lnTo>
                <a:lnTo>
                  <a:pt x="2988944" y="898525"/>
                </a:lnTo>
                <a:lnTo>
                  <a:pt x="2895345" y="847725"/>
                </a:lnTo>
                <a:lnTo>
                  <a:pt x="2825495" y="785876"/>
                </a:lnTo>
                <a:lnTo>
                  <a:pt x="2807969" y="752475"/>
                </a:lnTo>
                <a:lnTo>
                  <a:pt x="2790570" y="725551"/>
                </a:lnTo>
                <a:lnTo>
                  <a:pt x="2782569" y="692150"/>
                </a:lnTo>
                <a:lnTo>
                  <a:pt x="2790570" y="665226"/>
                </a:lnTo>
                <a:lnTo>
                  <a:pt x="2825495" y="604901"/>
                </a:lnTo>
                <a:lnTo>
                  <a:pt x="2877819" y="544576"/>
                </a:lnTo>
                <a:lnTo>
                  <a:pt x="2955670" y="501650"/>
                </a:lnTo>
                <a:lnTo>
                  <a:pt x="3049269" y="458851"/>
                </a:lnTo>
                <a:lnTo>
                  <a:pt x="3152520" y="423926"/>
                </a:lnTo>
                <a:lnTo>
                  <a:pt x="3273170" y="389001"/>
                </a:lnTo>
                <a:lnTo>
                  <a:pt x="3549268" y="338201"/>
                </a:lnTo>
                <a:lnTo>
                  <a:pt x="3858894" y="285750"/>
                </a:lnTo>
                <a:lnTo>
                  <a:pt x="4169917" y="250825"/>
                </a:lnTo>
                <a:lnTo>
                  <a:pt x="4487418" y="198501"/>
                </a:lnTo>
                <a:lnTo>
                  <a:pt x="4635119" y="173101"/>
                </a:lnTo>
                <a:lnTo>
                  <a:pt x="4773168" y="138176"/>
                </a:lnTo>
                <a:lnTo>
                  <a:pt x="4773168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0952" cy="45689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267" y="250012"/>
            <a:ext cx="8309914" cy="1494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04607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823" y="1134872"/>
            <a:ext cx="8366353" cy="2039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27901" y="6502910"/>
            <a:ext cx="1828800" cy="2532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jp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jp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" Type="http://schemas.openxmlformats.org/officeDocument/2006/relationships/image" Target="../media/image4.png"/><Relationship Id="rId21" Type="http://schemas.openxmlformats.org/officeDocument/2006/relationships/image" Target="../media/image40.png"/><Relationship Id="rId34" Type="http://schemas.openxmlformats.org/officeDocument/2006/relationships/image" Target="../media/image53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33" Type="http://schemas.openxmlformats.org/officeDocument/2006/relationships/image" Target="../media/image52.png"/><Relationship Id="rId38" Type="http://schemas.openxmlformats.org/officeDocument/2006/relationships/image" Target="../media/image57.png"/><Relationship Id="rId2" Type="http://schemas.openxmlformats.org/officeDocument/2006/relationships/image" Target="../media/image3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32" Type="http://schemas.openxmlformats.org/officeDocument/2006/relationships/image" Target="../media/image51.png"/><Relationship Id="rId37" Type="http://schemas.openxmlformats.org/officeDocument/2006/relationships/image" Target="../media/image56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36" Type="http://schemas.openxmlformats.org/officeDocument/2006/relationships/image" Target="../media/image55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31" Type="http://schemas.openxmlformats.org/officeDocument/2006/relationships/image" Target="../media/image50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png"/><Relationship Id="rId30" Type="http://schemas.openxmlformats.org/officeDocument/2006/relationships/image" Target="../media/image49.png"/><Relationship Id="rId35" Type="http://schemas.openxmlformats.org/officeDocument/2006/relationships/image" Target="../media/image5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26" Type="http://schemas.openxmlformats.org/officeDocument/2006/relationships/image" Target="../media/image80.png"/><Relationship Id="rId39" Type="http://schemas.openxmlformats.org/officeDocument/2006/relationships/image" Target="../media/image93.jpg"/><Relationship Id="rId3" Type="http://schemas.openxmlformats.org/officeDocument/2006/relationships/image" Target="../media/image4.png"/><Relationship Id="rId21" Type="http://schemas.openxmlformats.org/officeDocument/2006/relationships/image" Target="../media/image75.png"/><Relationship Id="rId34" Type="http://schemas.openxmlformats.org/officeDocument/2006/relationships/image" Target="../media/image88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5" Type="http://schemas.openxmlformats.org/officeDocument/2006/relationships/image" Target="../media/image79.png"/><Relationship Id="rId33" Type="http://schemas.openxmlformats.org/officeDocument/2006/relationships/image" Target="../media/image87.png"/><Relationship Id="rId38" Type="http://schemas.openxmlformats.org/officeDocument/2006/relationships/image" Target="../media/image92.png"/><Relationship Id="rId2" Type="http://schemas.openxmlformats.org/officeDocument/2006/relationships/image" Target="../media/image3.png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29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24" Type="http://schemas.openxmlformats.org/officeDocument/2006/relationships/image" Target="../media/image78.png"/><Relationship Id="rId32" Type="http://schemas.openxmlformats.org/officeDocument/2006/relationships/image" Target="../media/image86.png"/><Relationship Id="rId37" Type="http://schemas.openxmlformats.org/officeDocument/2006/relationships/image" Target="../media/image91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23" Type="http://schemas.openxmlformats.org/officeDocument/2006/relationships/image" Target="../media/image77.png"/><Relationship Id="rId28" Type="http://schemas.openxmlformats.org/officeDocument/2006/relationships/image" Target="../media/image82.png"/><Relationship Id="rId36" Type="http://schemas.openxmlformats.org/officeDocument/2006/relationships/image" Target="../media/image90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31" Type="http://schemas.openxmlformats.org/officeDocument/2006/relationships/image" Target="../media/image85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6.png"/><Relationship Id="rId27" Type="http://schemas.openxmlformats.org/officeDocument/2006/relationships/image" Target="../media/image81.png"/><Relationship Id="rId30" Type="http://schemas.openxmlformats.org/officeDocument/2006/relationships/image" Target="../media/image84.png"/><Relationship Id="rId35" Type="http://schemas.openxmlformats.org/officeDocument/2006/relationships/image" Target="../media/image8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26" Type="http://schemas.openxmlformats.org/officeDocument/2006/relationships/image" Target="../media/image119.png"/><Relationship Id="rId39" Type="http://schemas.openxmlformats.org/officeDocument/2006/relationships/image" Target="../media/image132.png"/><Relationship Id="rId3" Type="http://schemas.openxmlformats.org/officeDocument/2006/relationships/image" Target="../media/image96.png"/><Relationship Id="rId21" Type="http://schemas.openxmlformats.org/officeDocument/2006/relationships/image" Target="../media/image114.png"/><Relationship Id="rId34" Type="http://schemas.openxmlformats.org/officeDocument/2006/relationships/image" Target="../media/image127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18.png"/><Relationship Id="rId33" Type="http://schemas.openxmlformats.org/officeDocument/2006/relationships/image" Target="../media/image126.png"/><Relationship Id="rId38" Type="http://schemas.openxmlformats.org/officeDocument/2006/relationships/image" Target="../media/image131.pn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29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24" Type="http://schemas.openxmlformats.org/officeDocument/2006/relationships/image" Target="../media/image117.png"/><Relationship Id="rId32" Type="http://schemas.openxmlformats.org/officeDocument/2006/relationships/image" Target="../media/image125.png"/><Relationship Id="rId37" Type="http://schemas.openxmlformats.org/officeDocument/2006/relationships/image" Target="../media/image130.png"/><Relationship Id="rId40" Type="http://schemas.openxmlformats.org/officeDocument/2006/relationships/image" Target="../media/image133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23" Type="http://schemas.openxmlformats.org/officeDocument/2006/relationships/image" Target="../media/image116.png"/><Relationship Id="rId28" Type="http://schemas.openxmlformats.org/officeDocument/2006/relationships/image" Target="../media/image121.png"/><Relationship Id="rId36" Type="http://schemas.openxmlformats.org/officeDocument/2006/relationships/image" Target="../media/image129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31" Type="http://schemas.openxmlformats.org/officeDocument/2006/relationships/image" Target="../media/image124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Relationship Id="rId27" Type="http://schemas.openxmlformats.org/officeDocument/2006/relationships/image" Target="../media/image120.png"/><Relationship Id="rId30" Type="http://schemas.openxmlformats.org/officeDocument/2006/relationships/image" Target="../media/image123.png"/><Relationship Id="rId35" Type="http://schemas.openxmlformats.org/officeDocument/2006/relationships/image" Target="../media/image128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9.png"/><Relationship Id="rId18" Type="http://schemas.openxmlformats.org/officeDocument/2006/relationships/image" Target="../media/image144.png"/><Relationship Id="rId26" Type="http://schemas.openxmlformats.org/officeDocument/2006/relationships/image" Target="../media/image152.png"/><Relationship Id="rId39" Type="http://schemas.openxmlformats.org/officeDocument/2006/relationships/image" Target="../media/image165.png"/><Relationship Id="rId3" Type="http://schemas.openxmlformats.org/officeDocument/2006/relationships/image" Target="../media/image96.png"/><Relationship Id="rId21" Type="http://schemas.openxmlformats.org/officeDocument/2006/relationships/image" Target="../media/image147.png"/><Relationship Id="rId34" Type="http://schemas.openxmlformats.org/officeDocument/2006/relationships/image" Target="../media/image160.png"/><Relationship Id="rId42" Type="http://schemas.openxmlformats.org/officeDocument/2006/relationships/image" Target="../media/image168.png"/><Relationship Id="rId47" Type="http://schemas.openxmlformats.org/officeDocument/2006/relationships/image" Target="../media/image173.png"/><Relationship Id="rId50" Type="http://schemas.openxmlformats.org/officeDocument/2006/relationships/image" Target="../media/image176.png"/><Relationship Id="rId7" Type="http://schemas.openxmlformats.org/officeDocument/2006/relationships/image" Target="../media/image100.png"/><Relationship Id="rId12" Type="http://schemas.openxmlformats.org/officeDocument/2006/relationships/image" Target="../media/image138.png"/><Relationship Id="rId17" Type="http://schemas.openxmlformats.org/officeDocument/2006/relationships/image" Target="../media/image143.png"/><Relationship Id="rId25" Type="http://schemas.openxmlformats.org/officeDocument/2006/relationships/image" Target="../media/image151.png"/><Relationship Id="rId33" Type="http://schemas.openxmlformats.org/officeDocument/2006/relationships/image" Target="../media/image159.png"/><Relationship Id="rId38" Type="http://schemas.openxmlformats.org/officeDocument/2006/relationships/image" Target="../media/image164.png"/><Relationship Id="rId46" Type="http://schemas.openxmlformats.org/officeDocument/2006/relationships/image" Target="../media/image172.png"/><Relationship Id="rId2" Type="http://schemas.openxmlformats.org/officeDocument/2006/relationships/image" Target="../media/image95.png"/><Relationship Id="rId16" Type="http://schemas.openxmlformats.org/officeDocument/2006/relationships/image" Target="../media/image142.png"/><Relationship Id="rId20" Type="http://schemas.openxmlformats.org/officeDocument/2006/relationships/image" Target="../media/image146.png"/><Relationship Id="rId29" Type="http://schemas.openxmlformats.org/officeDocument/2006/relationships/image" Target="../media/image155.png"/><Relationship Id="rId41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37.png"/><Relationship Id="rId24" Type="http://schemas.openxmlformats.org/officeDocument/2006/relationships/image" Target="../media/image150.png"/><Relationship Id="rId32" Type="http://schemas.openxmlformats.org/officeDocument/2006/relationships/image" Target="../media/image158.png"/><Relationship Id="rId37" Type="http://schemas.openxmlformats.org/officeDocument/2006/relationships/image" Target="../media/image163.png"/><Relationship Id="rId40" Type="http://schemas.openxmlformats.org/officeDocument/2006/relationships/image" Target="../media/image166.png"/><Relationship Id="rId45" Type="http://schemas.openxmlformats.org/officeDocument/2006/relationships/image" Target="../media/image171.png"/><Relationship Id="rId5" Type="http://schemas.openxmlformats.org/officeDocument/2006/relationships/image" Target="../media/image98.png"/><Relationship Id="rId15" Type="http://schemas.openxmlformats.org/officeDocument/2006/relationships/image" Target="../media/image141.png"/><Relationship Id="rId23" Type="http://schemas.openxmlformats.org/officeDocument/2006/relationships/image" Target="../media/image149.png"/><Relationship Id="rId28" Type="http://schemas.openxmlformats.org/officeDocument/2006/relationships/image" Target="../media/image154.png"/><Relationship Id="rId36" Type="http://schemas.openxmlformats.org/officeDocument/2006/relationships/image" Target="../media/image162.png"/><Relationship Id="rId49" Type="http://schemas.openxmlformats.org/officeDocument/2006/relationships/image" Target="../media/image175.png"/><Relationship Id="rId10" Type="http://schemas.openxmlformats.org/officeDocument/2006/relationships/image" Target="../media/image136.png"/><Relationship Id="rId19" Type="http://schemas.openxmlformats.org/officeDocument/2006/relationships/image" Target="../media/image145.png"/><Relationship Id="rId31" Type="http://schemas.openxmlformats.org/officeDocument/2006/relationships/image" Target="../media/image157.png"/><Relationship Id="rId44" Type="http://schemas.openxmlformats.org/officeDocument/2006/relationships/image" Target="../media/image170.png"/><Relationship Id="rId4" Type="http://schemas.openxmlformats.org/officeDocument/2006/relationships/image" Target="../media/image97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Relationship Id="rId22" Type="http://schemas.openxmlformats.org/officeDocument/2006/relationships/image" Target="../media/image148.png"/><Relationship Id="rId27" Type="http://schemas.openxmlformats.org/officeDocument/2006/relationships/image" Target="../media/image153.png"/><Relationship Id="rId30" Type="http://schemas.openxmlformats.org/officeDocument/2006/relationships/image" Target="../media/image156.png"/><Relationship Id="rId35" Type="http://schemas.openxmlformats.org/officeDocument/2006/relationships/image" Target="../media/image161.png"/><Relationship Id="rId43" Type="http://schemas.openxmlformats.org/officeDocument/2006/relationships/image" Target="../media/image169.png"/><Relationship Id="rId48" Type="http://schemas.openxmlformats.org/officeDocument/2006/relationships/image" Target="../media/image174.png"/><Relationship Id="rId8" Type="http://schemas.openxmlformats.org/officeDocument/2006/relationships/image" Target="../media/image134.png"/><Relationship Id="rId51" Type="http://schemas.openxmlformats.org/officeDocument/2006/relationships/image" Target="../media/image17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4.png"/><Relationship Id="rId7" Type="http://schemas.openxmlformats.org/officeDocument/2006/relationships/image" Target="../media/image18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11" Type="http://schemas.openxmlformats.org/officeDocument/2006/relationships/image" Target="../media/image185.png"/><Relationship Id="rId5" Type="http://schemas.openxmlformats.org/officeDocument/2006/relationships/image" Target="../media/image179.png"/><Relationship Id="rId10" Type="http://schemas.openxmlformats.org/officeDocument/2006/relationships/image" Target="../media/image184.png"/><Relationship Id="rId4" Type="http://schemas.openxmlformats.org/officeDocument/2006/relationships/image" Target="../media/image178.png"/><Relationship Id="rId9" Type="http://schemas.openxmlformats.org/officeDocument/2006/relationships/image" Target="../media/image18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10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2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71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2730" cy="5943600"/>
            <a:chOff x="0" y="0"/>
            <a:chExt cx="9142730" cy="59436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458200" cy="5943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9472" y="969263"/>
              <a:ext cx="6325997" cy="13698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6352" y="969263"/>
              <a:ext cx="1013269" cy="13698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30568" y="969263"/>
              <a:ext cx="1595374" cy="13698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928" y="1709927"/>
              <a:ext cx="2985389" cy="13698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62200" y="1709927"/>
              <a:ext cx="1113840" cy="13698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67000" y="1709927"/>
              <a:ext cx="4954397" cy="13698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12280" y="1709927"/>
              <a:ext cx="1226616" cy="13698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29856" y="1709927"/>
              <a:ext cx="1116914" cy="13698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37704" y="1709927"/>
              <a:ext cx="1226616" cy="136982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955280" y="1709927"/>
              <a:ext cx="1187005" cy="1369822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84785" marR="5080" indent="923290">
              <a:lnSpc>
                <a:spcPts val="5840"/>
              </a:lnSpc>
              <a:spcBef>
                <a:spcPts val="229"/>
              </a:spcBef>
            </a:pPr>
            <a:r>
              <a:rPr sz="4900" spc="-60" dirty="0">
                <a:solidFill>
                  <a:srgbClr val="FFFFCC"/>
                </a:solidFill>
                <a:latin typeface="Tahoma"/>
                <a:cs typeface="Tahoma"/>
              </a:rPr>
              <a:t>EFEK</a:t>
            </a:r>
            <a:r>
              <a:rPr sz="4900" spc="-90" dirty="0">
                <a:solidFill>
                  <a:srgbClr val="FFFFCC"/>
                </a:solidFill>
                <a:latin typeface="Tahoma"/>
                <a:cs typeface="Tahoma"/>
              </a:rPr>
              <a:t> </a:t>
            </a:r>
            <a:r>
              <a:rPr sz="4900" spc="150" dirty="0">
                <a:solidFill>
                  <a:srgbClr val="FFFFCC"/>
                </a:solidFill>
                <a:latin typeface="Tahoma"/>
                <a:cs typeface="Tahoma"/>
              </a:rPr>
              <a:t>PAJAK</a:t>
            </a:r>
            <a:r>
              <a:rPr sz="4900" spc="-80" dirty="0">
                <a:solidFill>
                  <a:srgbClr val="FFFFCC"/>
                </a:solidFill>
                <a:latin typeface="Tahoma"/>
                <a:cs typeface="Tahoma"/>
              </a:rPr>
              <a:t> </a:t>
            </a:r>
            <a:r>
              <a:rPr sz="4900" dirty="0">
                <a:solidFill>
                  <a:srgbClr val="FFFFCC"/>
                </a:solidFill>
                <a:latin typeface="Tahoma"/>
                <a:cs typeface="Tahoma"/>
              </a:rPr>
              <a:t>&amp;</a:t>
            </a:r>
            <a:r>
              <a:rPr sz="4900" spc="-105" dirty="0">
                <a:solidFill>
                  <a:srgbClr val="FFFFCC"/>
                </a:solidFill>
                <a:latin typeface="Tahoma"/>
                <a:cs typeface="Tahoma"/>
              </a:rPr>
              <a:t> </a:t>
            </a:r>
            <a:r>
              <a:rPr sz="4900" spc="-270" dirty="0">
                <a:solidFill>
                  <a:srgbClr val="FFFFCC"/>
                </a:solidFill>
                <a:latin typeface="Tahoma"/>
                <a:cs typeface="Tahoma"/>
              </a:rPr>
              <a:t>SUBSIDI </a:t>
            </a:r>
            <a:r>
              <a:rPr sz="4900" spc="85" dirty="0">
                <a:solidFill>
                  <a:srgbClr val="FFFFCC"/>
                </a:solidFill>
                <a:latin typeface="Tahoma"/>
                <a:cs typeface="Tahoma"/>
              </a:rPr>
              <a:t>PADA</a:t>
            </a:r>
            <a:r>
              <a:rPr sz="4900" spc="-25" dirty="0">
                <a:solidFill>
                  <a:srgbClr val="FFFFCC"/>
                </a:solidFill>
                <a:latin typeface="Tahoma"/>
                <a:cs typeface="Tahoma"/>
              </a:rPr>
              <a:t> </a:t>
            </a:r>
            <a:r>
              <a:rPr sz="4900" spc="-120" dirty="0">
                <a:solidFill>
                  <a:srgbClr val="FFFFCC"/>
                </a:solidFill>
                <a:latin typeface="Tahoma"/>
                <a:cs typeface="Tahoma"/>
              </a:rPr>
              <a:t>KESEIMBANGAN</a:t>
            </a:r>
            <a:r>
              <a:rPr sz="4900" spc="-20" dirty="0">
                <a:solidFill>
                  <a:srgbClr val="FFFFCC"/>
                </a:solidFill>
                <a:latin typeface="Tahoma"/>
                <a:cs typeface="Tahoma"/>
              </a:rPr>
              <a:t> </a:t>
            </a:r>
            <a:r>
              <a:rPr sz="4900" spc="65" dirty="0">
                <a:solidFill>
                  <a:srgbClr val="FFFFCC"/>
                </a:solidFill>
                <a:latin typeface="Tahoma"/>
                <a:cs typeface="Tahoma"/>
              </a:rPr>
              <a:t>PASAR</a:t>
            </a:r>
            <a:endParaRPr sz="49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39495" y="3264357"/>
            <a:ext cx="3159125" cy="775970"/>
            <a:chOff x="539495" y="3264357"/>
            <a:chExt cx="3159125" cy="775970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9495" y="3264357"/>
              <a:ext cx="714590" cy="76941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5527" y="3270453"/>
              <a:ext cx="2296541" cy="7694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98063" y="3270453"/>
              <a:ext cx="665772" cy="76941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84575" y="3264357"/>
              <a:ext cx="613981" cy="769416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744118" y="3366973"/>
            <a:ext cx="2727960" cy="4394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2272030" algn="l"/>
              </a:tabLst>
            </a:pPr>
            <a:r>
              <a:rPr sz="2700" b="1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2700" b="1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b="1" spc="35" dirty="0">
                <a:solidFill>
                  <a:srgbClr val="FFFFFF"/>
                </a:solidFill>
                <a:latin typeface="Arial"/>
                <a:cs typeface="Arial"/>
              </a:rPr>
              <a:t>Pertemuan</a:t>
            </a:r>
            <a:r>
              <a:rPr sz="2700" b="1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700" b="1" spc="10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27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700" b="1" spc="-50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4494" y="4914392"/>
            <a:ext cx="2996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84070" algn="l"/>
              </a:tabLst>
            </a:pPr>
            <a:r>
              <a:rPr sz="1800" dirty="0">
                <a:solidFill>
                  <a:srgbClr val="FF4640"/>
                </a:solidFill>
                <a:latin typeface="Arial Black"/>
                <a:cs typeface="Arial Black"/>
              </a:rPr>
              <a:t>By</a:t>
            </a:r>
            <a:r>
              <a:rPr sz="1800" spc="-50" dirty="0">
                <a:solidFill>
                  <a:srgbClr val="FF464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4640"/>
                </a:solidFill>
                <a:latin typeface="Arial Black"/>
                <a:cs typeface="Arial Black"/>
              </a:rPr>
              <a:t>:</a:t>
            </a:r>
            <a:r>
              <a:rPr sz="1800" spc="-40" dirty="0">
                <a:solidFill>
                  <a:srgbClr val="FF4640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4640"/>
                </a:solidFill>
                <a:latin typeface="Arial Black"/>
                <a:cs typeface="Arial Black"/>
              </a:rPr>
              <a:t>BIDA</a:t>
            </a:r>
            <a:r>
              <a:rPr sz="1800" spc="-30" dirty="0">
                <a:solidFill>
                  <a:srgbClr val="FF4640"/>
                </a:solidFill>
                <a:latin typeface="Arial Black"/>
                <a:cs typeface="Arial Black"/>
              </a:rPr>
              <a:t> </a:t>
            </a:r>
            <a:r>
              <a:rPr sz="1800" spc="-20" dirty="0">
                <a:solidFill>
                  <a:srgbClr val="FF4640"/>
                </a:solidFill>
                <a:latin typeface="Arial Black"/>
                <a:cs typeface="Arial Black"/>
              </a:rPr>
              <a:t>SARI,</a:t>
            </a:r>
            <a:r>
              <a:rPr sz="1800" dirty="0">
                <a:solidFill>
                  <a:srgbClr val="FF4640"/>
                </a:solidFill>
                <a:latin typeface="Arial Black"/>
                <a:cs typeface="Arial Black"/>
              </a:rPr>
              <a:t>	</a:t>
            </a:r>
            <a:r>
              <a:rPr sz="1800" spc="-110" dirty="0">
                <a:solidFill>
                  <a:srgbClr val="FF4640"/>
                </a:solidFill>
                <a:latin typeface="Arial Black"/>
                <a:cs typeface="Arial Black"/>
              </a:rPr>
              <a:t>SP,</a:t>
            </a:r>
            <a:r>
              <a:rPr sz="1800" spc="-35" dirty="0">
                <a:solidFill>
                  <a:srgbClr val="FF4640"/>
                </a:solidFill>
                <a:latin typeface="Arial Black"/>
                <a:cs typeface="Arial Black"/>
              </a:rPr>
              <a:t> </a:t>
            </a:r>
            <a:r>
              <a:rPr sz="1800" spc="-25" dirty="0">
                <a:solidFill>
                  <a:srgbClr val="FF4640"/>
                </a:solidFill>
                <a:latin typeface="Arial Black"/>
                <a:cs typeface="Arial Black"/>
              </a:rPr>
              <a:t>MSi</a:t>
            </a:r>
            <a:endParaRPr sz="1800">
              <a:latin typeface="Arial Black"/>
              <a:cs typeface="Arial Black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2776" y="82296"/>
            <a:ext cx="8955405" cy="6776084"/>
            <a:chOff x="112776" y="82296"/>
            <a:chExt cx="8955405" cy="6776084"/>
          </a:xfrm>
        </p:grpSpPr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20583" y="3581398"/>
              <a:ext cx="1347216" cy="327660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09743" y="3715511"/>
              <a:ext cx="3938015" cy="27249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2776" y="82296"/>
              <a:ext cx="710183" cy="62788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47160" y="3285744"/>
              <a:ext cx="2331719" cy="2249423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901395" y="225628"/>
            <a:ext cx="57359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UNIVERSITAS </a:t>
            </a:r>
            <a:r>
              <a:rPr sz="18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PERSADA</a:t>
            </a:r>
            <a:r>
              <a:rPr sz="18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INDONESIA</a:t>
            </a:r>
            <a:r>
              <a:rPr sz="18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Y.A.I</a:t>
            </a:r>
            <a:r>
              <a:rPr sz="1800" b="1" spc="4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JAKARTA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1460" cy="6849109"/>
            <a:chOff x="0" y="0"/>
            <a:chExt cx="9141460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6"/>
              <a:ext cx="6382511" cy="26517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1688" y="3538728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436618" y="69850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244" y="1063625"/>
                  </a:lnTo>
                  <a:lnTo>
                    <a:pt x="2885820" y="1114552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3343020" y="2108327"/>
                  </a:lnTo>
                  <a:lnTo>
                    <a:pt x="3066795" y="2178177"/>
                  </a:lnTo>
                  <a:lnTo>
                    <a:pt x="2765170" y="2255964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7"/>
                  </a:lnTo>
                  <a:lnTo>
                    <a:pt x="241300" y="3310127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401693" y="1312926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901693" y="1201801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487418" y="198501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0952" cy="45689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4232" y="192023"/>
              <a:ext cx="6993382" cy="150393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06474" y="343611"/>
            <a:ext cx="61334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E4E4FF"/>
                </a:solidFill>
                <a:latin typeface="Times New Roman"/>
                <a:cs typeface="Times New Roman"/>
              </a:rPr>
              <a:t>Keseimbangan</a:t>
            </a:r>
            <a:r>
              <a:rPr sz="5400" b="1" spc="-180" dirty="0">
                <a:solidFill>
                  <a:srgbClr val="E4E4FF"/>
                </a:solidFill>
                <a:latin typeface="Times New Roman"/>
                <a:cs typeface="Times New Roman"/>
              </a:rPr>
              <a:t> </a:t>
            </a:r>
            <a:r>
              <a:rPr sz="5400" b="1" spc="-95" dirty="0">
                <a:solidFill>
                  <a:srgbClr val="E4E4FF"/>
                </a:solidFill>
                <a:latin typeface="Times New Roman"/>
                <a:cs typeface="Times New Roman"/>
              </a:rPr>
              <a:t>Pasar</a:t>
            </a:r>
            <a:endParaRPr sz="5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7535" y="1268006"/>
            <a:ext cx="8938260" cy="3256915"/>
            <a:chOff x="97535" y="1268006"/>
            <a:chExt cx="8938260" cy="325691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535" y="1392986"/>
              <a:ext cx="452437" cy="47073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903" y="1268006"/>
              <a:ext cx="1159560" cy="7054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4816" y="1268006"/>
              <a:ext cx="4753229" cy="7054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9071" y="1268006"/>
              <a:ext cx="1881885" cy="7054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903" y="1649006"/>
              <a:ext cx="3488309" cy="7054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44239" y="1649006"/>
              <a:ext cx="1961134" cy="7054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68824" y="1649006"/>
              <a:ext cx="3015742" cy="70544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535" y="2307386"/>
              <a:ext cx="452437" cy="47073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4903" y="2182406"/>
              <a:ext cx="1077290" cy="7054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12519" y="2182406"/>
              <a:ext cx="5972429" cy="70544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65976" y="2182406"/>
              <a:ext cx="2369566" cy="70544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4903" y="2563406"/>
              <a:ext cx="510336" cy="70544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6344" y="2563406"/>
              <a:ext cx="2064766" cy="7054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12263" y="2563406"/>
              <a:ext cx="6691630" cy="7054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4903" y="2944406"/>
              <a:ext cx="7968742" cy="70544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4903" y="3325406"/>
              <a:ext cx="5899277" cy="70544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535" y="3944162"/>
              <a:ext cx="452437" cy="47073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4903" y="3819182"/>
              <a:ext cx="4862830" cy="70544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01183" y="3819182"/>
              <a:ext cx="568248" cy="705446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216814" y="1336674"/>
            <a:ext cx="8615045" cy="29584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95"/>
              </a:spcBef>
              <a:buClr>
                <a:srgbClr val="FFCC00"/>
              </a:buClr>
              <a:buSzPct val="70000"/>
              <a:buFont typeface="Wingdings"/>
              <a:buChar char=""/>
              <a:tabLst>
                <a:tab pos="356870" algn="l"/>
              </a:tabLst>
            </a:pPr>
            <a:r>
              <a:rPr sz="25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Pasar</a:t>
            </a:r>
            <a:r>
              <a:rPr sz="25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65" dirty="0">
                <a:solidFill>
                  <a:srgbClr val="FFFFFF"/>
                </a:solidFill>
                <a:latin typeface="Times New Roman"/>
                <a:cs typeface="Times New Roman"/>
              </a:rPr>
              <a:t>adalah</a:t>
            </a:r>
            <a:r>
              <a:rPr sz="25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40" dirty="0">
                <a:solidFill>
                  <a:srgbClr val="FFFFFF"/>
                </a:solidFill>
                <a:latin typeface="Times New Roman"/>
                <a:cs typeface="Times New Roman"/>
              </a:rPr>
              <a:t>kondisi</a:t>
            </a:r>
            <a:r>
              <a:rPr sz="25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5" dirty="0">
                <a:solidFill>
                  <a:srgbClr val="FFFFFF"/>
                </a:solidFill>
                <a:latin typeface="Times New Roman"/>
                <a:cs typeface="Times New Roman"/>
              </a:rPr>
              <a:t>dimana</a:t>
            </a:r>
            <a:r>
              <a:rPr sz="25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40" dirty="0">
                <a:solidFill>
                  <a:srgbClr val="FFFFFF"/>
                </a:solidFill>
                <a:latin typeface="Times New Roman"/>
                <a:cs typeface="Times New Roman"/>
              </a:rPr>
              <a:t>bertemunya </a:t>
            </a:r>
            <a:r>
              <a:rPr sz="25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endParaRPr sz="2500">
              <a:latin typeface="Times New Roman"/>
              <a:cs typeface="Times New Roman"/>
            </a:endParaRPr>
          </a:p>
          <a:p>
            <a:pPr marL="356870">
              <a:lnSpc>
                <a:spcPct val="100000"/>
              </a:lnSpc>
              <a:tabLst>
                <a:tab pos="2901315" algn="l"/>
              </a:tabLst>
            </a:pP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(produsen/penjual)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	dan</a:t>
            </a:r>
            <a:r>
              <a:rPr sz="2500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r>
              <a:rPr sz="2500" b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(konsumen/pembeli)</a:t>
            </a:r>
            <a:endParaRPr sz="2500">
              <a:latin typeface="Times New Roman"/>
              <a:cs typeface="Times New Roman"/>
            </a:endParaRPr>
          </a:p>
          <a:p>
            <a:pPr marL="356870" marR="5080" indent="-344805">
              <a:lnSpc>
                <a:spcPct val="100000"/>
              </a:lnSpc>
              <a:spcBef>
                <a:spcPts val="1200"/>
              </a:spcBef>
              <a:buClr>
                <a:srgbClr val="FFCC00"/>
              </a:buClr>
              <a:buSzPct val="70000"/>
              <a:buFont typeface="Wingdings"/>
              <a:buChar char=""/>
              <a:tabLst>
                <a:tab pos="356870" algn="l"/>
                <a:tab pos="6511290" algn="l"/>
              </a:tabLst>
            </a:pPr>
            <a:r>
              <a:rPr sz="2500" spc="-35" dirty="0">
                <a:solidFill>
                  <a:srgbClr val="FFFFFF"/>
                </a:solidFill>
                <a:latin typeface="Times New Roman"/>
                <a:cs typeface="Times New Roman"/>
              </a:rPr>
              <a:t>Pasar</a:t>
            </a:r>
            <a:r>
              <a:rPr sz="25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suatu</a:t>
            </a:r>
            <a:r>
              <a:rPr sz="25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5" dirty="0">
                <a:solidFill>
                  <a:srgbClr val="FFFFFF"/>
                </a:solidFill>
                <a:latin typeface="Times New Roman"/>
                <a:cs typeface="Times New Roman"/>
              </a:rPr>
              <a:t>macam</a:t>
            </a:r>
            <a:r>
              <a:rPr sz="25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25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5" dirty="0">
                <a:solidFill>
                  <a:srgbClr val="FFFFFF"/>
                </a:solidFill>
                <a:latin typeface="Times New Roman"/>
                <a:cs typeface="Times New Roman"/>
              </a:rPr>
              <a:t>dikatakan</a:t>
            </a:r>
            <a:r>
              <a:rPr sz="25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30" dirty="0">
                <a:solidFill>
                  <a:srgbClr val="FFFFFF"/>
                </a:solidFill>
                <a:latin typeface="Times New Roman"/>
                <a:cs typeface="Times New Roman"/>
              </a:rPr>
              <a:t>berada</a:t>
            </a:r>
            <a:r>
              <a:rPr sz="25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60" dirty="0">
                <a:solidFill>
                  <a:srgbClr val="FFFFFF"/>
                </a:solidFill>
                <a:latin typeface="Times New Roman"/>
                <a:cs typeface="Times New Roman"/>
              </a:rPr>
              <a:t>dalam</a:t>
            </a:r>
            <a:r>
              <a:rPr sz="25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keseimbangan </a:t>
            </a:r>
            <a:r>
              <a:rPr sz="2500" spc="-40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25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Equilibrium</a:t>
            </a:r>
            <a:r>
              <a:rPr sz="2500" spc="-40" dirty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r>
              <a:rPr sz="25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65" dirty="0">
                <a:solidFill>
                  <a:srgbClr val="FFFFFF"/>
                </a:solidFill>
                <a:latin typeface="Times New Roman"/>
                <a:cs typeface="Times New Roman"/>
              </a:rPr>
              <a:t>bila</a:t>
            </a:r>
            <a:r>
              <a:rPr sz="25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65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25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4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25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5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45" dirty="0">
                <a:solidFill>
                  <a:srgbClr val="FFFFFF"/>
                </a:solidFill>
                <a:latin typeface="Times New Roman"/>
                <a:cs typeface="Times New Roman"/>
              </a:rPr>
              <a:t>diminta</a:t>
            </a:r>
            <a:r>
              <a:rPr sz="25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25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35" dirty="0">
                <a:solidFill>
                  <a:srgbClr val="FFFFFF"/>
                </a:solidFill>
                <a:latin typeface="Times New Roman"/>
                <a:cs typeface="Times New Roman"/>
              </a:rPr>
              <a:t>pasar</a:t>
            </a:r>
            <a:r>
              <a:rPr sz="25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tersebut </a:t>
            </a:r>
            <a:r>
              <a:rPr sz="2500" spc="-55" dirty="0">
                <a:solidFill>
                  <a:srgbClr val="FFFFFF"/>
                </a:solidFill>
                <a:latin typeface="Times New Roman"/>
                <a:cs typeface="Times New Roman"/>
              </a:rPr>
              <a:t>sama</a:t>
            </a:r>
            <a:r>
              <a:rPr sz="25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35" dirty="0">
                <a:solidFill>
                  <a:srgbClr val="FFFFFF"/>
                </a:solidFill>
                <a:latin typeface="Times New Roman"/>
                <a:cs typeface="Times New Roman"/>
              </a:rPr>
              <a:t>dengan</a:t>
            </a:r>
            <a:r>
              <a:rPr sz="25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70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25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25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5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60" dirty="0">
                <a:solidFill>
                  <a:srgbClr val="FFFFFF"/>
                </a:solidFill>
                <a:latin typeface="Times New Roman"/>
                <a:cs typeface="Times New Roman"/>
              </a:rPr>
              <a:t>ditawarkan</a:t>
            </a:r>
            <a:r>
              <a:rPr sz="25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5" dirty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500" spc="-55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r>
              <a:rPr sz="25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20" dirty="0">
                <a:solidFill>
                  <a:srgbClr val="FFFFFF"/>
                </a:solidFill>
                <a:latin typeface="Times New Roman"/>
                <a:cs typeface="Times New Roman"/>
              </a:rPr>
              <a:t>yang </a:t>
            </a:r>
            <a:r>
              <a:rPr sz="2500" spc="-60" dirty="0">
                <a:solidFill>
                  <a:srgbClr val="FFFFFF"/>
                </a:solidFill>
                <a:latin typeface="Times New Roman"/>
                <a:cs typeface="Times New Roman"/>
              </a:rPr>
              <a:t>ditawarkan</a:t>
            </a:r>
            <a:r>
              <a:rPr sz="25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5" dirty="0">
                <a:solidFill>
                  <a:srgbClr val="FFFFFF"/>
                </a:solidFill>
                <a:latin typeface="Times New Roman"/>
                <a:cs typeface="Times New Roman"/>
              </a:rPr>
              <a:t>sama</a:t>
            </a:r>
            <a:r>
              <a:rPr sz="25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35" dirty="0">
                <a:solidFill>
                  <a:srgbClr val="FFFFFF"/>
                </a:solidFill>
                <a:latin typeface="Times New Roman"/>
                <a:cs typeface="Times New Roman"/>
              </a:rPr>
              <a:t>dengan</a:t>
            </a:r>
            <a:r>
              <a:rPr sz="25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5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r>
              <a:rPr sz="25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5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25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Times New Roman"/>
                <a:cs typeface="Times New Roman"/>
              </a:rPr>
              <a:t>minta</a:t>
            </a:r>
            <a:endParaRPr sz="25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spcBef>
                <a:spcPts val="894"/>
              </a:spcBef>
              <a:buClr>
                <a:srgbClr val="FFCC00"/>
              </a:buClr>
              <a:buSzPct val="70000"/>
              <a:buFont typeface="Wingdings"/>
              <a:buChar char=""/>
              <a:tabLst>
                <a:tab pos="356870" algn="l"/>
                <a:tab pos="2002155" algn="l"/>
              </a:tabLst>
            </a:pPr>
            <a:r>
              <a:rPr sz="25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Persamaan</a:t>
            </a:r>
            <a:r>
              <a:rPr sz="25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5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Keseimbangan</a:t>
            </a:r>
            <a:r>
              <a:rPr sz="2500" b="1" spc="-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pasar</a:t>
            </a:r>
            <a:r>
              <a:rPr sz="25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500" spc="-5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0" y="0"/>
            <a:ext cx="9144000" cy="6845934"/>
            <a:chOff x="0" y="0"/>
            <a:chExt cx="9144000" cy="6845934"/>
          </a:xfrm>
        </p:grpSpPr>
        <p:sp>
          <p:nvSpPr>
            <p:cNvPr id="31" name="object 31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415528" y="5178552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0" y="0"/>
              <a:ext cx="1051560" cy="1490345"/>
            </a:xfrm>
            <a:custGeom>
              <a:avLst/>
              <a:gdLst/>
              <a:ahLst/>
              <a:cxnLst/>
              <a:rect l="l" t="t" r="r" b="b"/>
              <a:pathLst>
                <a:path w="1051560" h="1490345">
                  <a:moveTo>
                    <a:pt x="1051483" y="0"/>
                  </a:moveTo>
                  <a:lnTo>
                    <a:pt x="781024" y="0"/>
                  </a:lnTo>
                  <a:lnTo>
                    <a:pt x="0" y="1107059"/>
                  </a:lnTo>
                  <a:lnTo>
                    <a:pt x="0" y="1490345"/>
                  </a:lnTo>
                  <a:lnTo>
                    <a:pt x="1051483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37160" y="0"/>
              <a:ext cx="1069975" cy="1255395"/>
            </a:xfrm>
            <a:custGeom>
              <a:avLst/>
              <a:gdLst/>
              <a:ahLst/>
              <a:cxnLst/>
              <a:rect l="l" t="t" r="r" b="b"/>
              <a:pathLst>
                <a:path w="1069975" h="1255395">
                  <a:moveTo>
                    <a:pt x="1069835" y="0"/>
                  </a:moveTo>
                  <a:lnTo>
                    <a:pt x="802551" y="0"/>
                  </a:lnTo>
                  <a:lnTo>
                    <a:pt x="0" y="1170304"/>
                  </a:lnTo>
                  <a:lnTo>
                    <a:pt x="208889" y="1255395"/>
                  </a:lnTo>
                  <a:lnTo>
                    <a:pt x="1069835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93776" y="0"/>
              <a:ext cx="951230" cy="1082040"/>
            </a:xfrm>
            <a:custGeom>
              <a:avLst/>
              <a:gdLst/>
              <a:ahLst/>
              <a:cxnLst/>
              <a:rect l="l" t="t" r="r" b="b"/>
              <a:pathLst>
                <a:path w="951230" h="1082040">
                  <a:moveTo>
                    <a:pt x="950849" y="0"/>
                  </a:moveTo>
                  <a:lnTo>
                    <a:pt x="684047" y="0"/>
                  </a:lnTo>
                  <a:lnTo>
                    <a:pt x="0" y="996950"/>
                  </a:lnTo>
                  <a:lnTo>
                    <a:pt x="208495" y="1082039"/>
                  </a:lnTo>
                  <a:lnTo>
                    <a:pt x="950849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32459" y="5475732"/>
              <a:ext cx="3438525" cy="908685"/>
            </a:xfrm>
            <a:custGeom>
              <a:avLst/>
              <a:gdLst/>
              <a:ahLst/>
              <a:cxnLst/>
              <a:rect l="l" t="t" r="r" b="b"/>
              <a:pathLst>
                <a:path w="3438525" h="908685">
                  <a:moveTo>
                    <a:pt x="3438144" y="0"/>
                  </a:moveTo>
                  <a:lnTo>
                    <a:pt x="0" y="0"/>
                  </a:lnTo>
                  <a:lnTo>
                    <a:pt x="0" y="908304"/>
                  </a:lnTo>
                  <a:lnTo>
                    <a:pt x="3438144" y="908304"/>
                  </a:lnTo>
                  <a:lnTo>
                    <a:pt x="343814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2459" y="5475732"/>
              <a:ext cx="3438525" cy="908685"/>
            </a:xfrm>
            <a:custGeom>
              <a:avLst/>
              <a:gdLst/>
              <a:ahLst/>
              <a:cxnLst/>
              <a:rect l="l" t="t" r="r" b="b"/>
              <a:pathLst>
                <a:path w="3438525" h="908685">
                  <a:moveTo>
                    <a:pt x="0" y="908304"/>
                  </a:moveTo>
                  <a:lnTo>
                    <a:pt x="3438144" y="908304"/>
                  </a:lnTo>
                  <a:lnTo>
                    <a:pt x="3438144" y="0"/>
                  </a:lnTo>
                  <a:lnTo>
                    <a:pt x="0" y="0"/>
                  </a:lnTo>
                  <a:lnTo>
                    <a:pt x="0" y="9083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4420" y="5583682"/>
              <a:ext cx="424180" cy="247015"/>
            </a:xfrm>
            <a:custGeom>
              <a:avLst/>
              <a:gdLst/>
              <a:ahLst/>
              <a:cxnLst/>
              <a:rect l="l" t="t" r="r" b="b"/>
              <a:pathLst>
                <a:path w="424180" h="247014">
                  <a:moveTo>
                    <a:pt x="316534" y="60312"/>
                  </a:moveTo>
                  <a:lnTo>
                    <a:pt x="278730" y="72029"/>
                  </a:lnTo>
                  <a:lnTo>
                    <a:pt x="254565" y="106592"/>
                  </a:lnTo>
                  <a:lnTo>
                    <a:pt x="249859" y="141274"/>
                  </a:lnTo>
                  <a:lnTo>
                    <a:pt x="250924" y="158171"/>
                  </a:lnTo>
                  <a:lnTo>
                    <a:pt x="266890" y="200952"/>
                  </a:lnTo>
                  <a:lnTo>
                    <a:pt x="301037" y="223978"/>
                  </a:lnTo>
                  <a:lnTo>
                    <a:pt x="316229" y="225513"/>
                  </a:lnTo>
                  <a:lnTo>
                    <a:pt x="324083" y="225085"/>
                  </a:lnTo>
                  <a:lnTo>
                    <a:pt x="361311" y="205406"/>
                  </a:lnTo>
                  <a:lnTo>
                    <a:pt x="367169" y="198564"/>
                  </a:lnTo>
                  <a:lnTo>
                    <a:pt x="423811" y="198564"/>
                  </a:lnTo>
                  <a:lnTo>
                    <a:pt x="423811" y="181152"/>
                  </a:lnTo>
                  <a:lnTo>
                    <a:pt x="328790" y="181152"/>
                  </a:lnTo>
                  <a:lnTo>
                    <a:pt x="322706" y="178155"/>
                  </a:lnTo>
                  <a:lnTo>
                    <a:pt x="310426" y="143802"/>
                  </a:lnTo>
                  <a:lnTo>
                    <a:pt x="310873" y="134203"/>
                  </a:lnTo>
                  <a:lnTo>
                    <a:pt x="312194" y="126218"/>
                  </a:lnTo>
                  <a:lnTo>
                    <a:pt x="314449" y="119472"/>
                  </a:lnTo>
                  <a:lnTo>
                    <a:pt x="317576" y="114338"/>
                  </a:lnTo>
                  <a:lnTo>
                    <a:pt x="322245" y="108597"/>
                  </a:lnTo>
                  <a:lnTo>
                    <a:pt x="322108" y="108597"/>
                  </a:lnTo>
                  <a:lnTo>
                    <a:pt x="328244" y="105549"/>
                  </a:lnTo>
                  <a:lnTo>
                    <a:pt x="423811" y="105549"/>
                  </a:lnTo>
                  <a:lnTo>
                    <a:pt x="423811" y="79362"/>
                  </a:lnTo>
                  <a:lnTo>
                    <a:pt x="362724" y="79362"/>
                  </a:lnTo>
                  <a:lnTo>
                    <a:pt x="356755" y="73012"/>
                  </a:lnTo>
                  <a:lnTo>
                    <a:pt x="349897" y="68249"/>
                  </a:lnTo>
                  <a:lnTo>
                    <a:pt x="342201" y="65074"/>
                  </a:lnTo>
                  <a:lnTo>
                    <a:pt x="336274" y="62991"/>
                  </a:lnTo>
                  <a:lnTo>
                    <a:pt x="330490" y="61614"/>
                  </a:lnTo>
                  <a:lnTo>
                    <a:pt x="330843" y="61614"/>
                  </a:lnTo>
                  <a:lnTo>
                    <a:pt x="323440" y="60609"/>
                  </a:lnTo>
                  <a:lnTo>
                    <a:pt x="316534" y="60312"/>
                  </a:lnTo>
                  <a:close/>
                </a:path>
                <a:path w="424180" h="247014">
                  <a:moveTo>
                    <a:pt x="423811" y="198564"/>
                  </a:moveTo>
                  <a:lnTo>
                    <a:pt x="367169" y="198564"/>
                  </a:lnTo>
                  <a:lnTo>
                    <a:pt x="367169" y="221932"/>
                  </a:lnTo>
                  <a:lnTo>
                    <a:pt x="423811" y="221932"/>
                  </a:lnTo>
                  <a:lnTo>
                    <a:pt x="423811" y="198564"/>
                  </a:lnTo>
                  <a:close/>
                </a:path>
                <a:path w="424180" h="247014">
                  <a:moveTo>
                    <a:pt x="423811" y="105549"/>
                  </a:moveTo>
                  <a:lnTo>
                    <a:pt x="343319" y="105549"/>
                  </a:lnTo>
                  <a:lnTo>
                    <a:pt x="350024" y="108597"/>
                  </a:lnTo>
                  <a:lnTo>
                    <a:pt x="355231" y="114706"/>
                  </a:lnTo>
                  <a:lnTo>
                    <a:pt x="363038" y="143802"/>
                  </a:lnTo>
                  <a:lnTo>
                    <a:pt x="362627" y="152014"/>
                  </a:lnTo>
                  <a:lnTo>
                    <a:pt x="343763" y="181152"/>
                  </a:lnTo>
                  <a:lnTo>
                    <a:pt x="423811" y="181152"/>
                  </a:lnTo>
                  <a:lnTo>
                    <a:pt x="423811" y="105549"/>
                  </a:lnTo>
                  <a:close/>
                </a:path>
                <a:path w="424180" h="247014">
                  <a:moveTo>
                    <a:pt x="423811" y="3810"/>
                  </a:moveTo>
                  <a:lnTo>
                    <a:pt x="362724" y="3810"/>
                  </a:lnTo>
                  <a:lnTo>
                    <a:pt x="362724" y="79362"/>
                  </a:lnTo>
                  <a:lnTo>
                    <a:pt x="423811" y="79362"/>
                  </a:lnTo>
                  <a:lnTo>
                    <a:pt x="423811" y="3810"/>
                  </a:lnTo>
                  <a:close/>
                </a:path>
                <a:path w="424180" h="247014">
                  <a:moveTo>
                    <a:pt x="230780" y="215988"/>
                  </a:moveTo>
                  <a:lnTo>
                    <a:pt x="168325" y="215988"/>
                  </a:lnTo>
                  <a:lnTo>
                    <a:pt x="172022" y="219182"/>
                  </a:lnTo>
                  <a:lnTo>
                    <a:pt x="208597" y="242910"/>
                  </a:lnTo>
                  <a:lnTo>
                    <a:pt x="215646" y="246494"/>
                  </a:lnTo>
                  <a:lnTo>
                    <a:pt x="230780" y="215988"/>
                  </a:lnTo>
                  <a:close/>
                </a:path>
                <a:path w="424180" h="247014">
                  <a:moveTo>
                    <a:pt x="112661" y="0"/>
                  </a:moveTo>
                  <a:lnTo>
                    <a:pt x="65276" y="7477"/>
                  </a:lnTo>
                  <a:lnTo>
                    <a:pt x="29692" y="29870"/>
                  </a:lnTo>
                  <a:lnTo>
                    <a:pt x="7519" y="65519"/>
                  </a:lnTo>
                  <a:lnTo>
                    <a:pt x="7421" y="65724"/>
                  </a:lnTo>
                  <a:lnTo>
                    <a:pt x="1855" y="88154"/>
                  </a:lnTo>
                  <a:lnTo>
                    <a:pt x="87" y="112395"/>
                  </a:lnTo>
                  <a:lnTo>
                    <a:pt x="0" y="113588"/>
                  </a:lnTo>
                  <a:lnTo>
                    <a:pt x="8480" y="162888"/>
                  </a:lnTo>
                  <a:lnTo>
                    <a:pt x="33934" y="199758"/>
                  </a:lnTo>
                  <a:lnTo>
                    <a:pt x="67897" y="219182"/>
                  </a:lnTo>
                  <a:lnTo>
                    <a:pt x="112356" y="225653"/>
                  </a:lnTo>
                  <a:lnTo>
                    <a:pt x="128470" y="225048"/>
                  </a:lnTo>
                  <a:lnTo>
                    <a:pt x="143170" y="223235"/>
                  </a:lnTo>
                  <a:lnTo>
                    <a:pt x="156455" y="220215"/>
                  </a:lnTo>
                  <a:lnTo>
                    <a:pt x="168325" y="215988"/>
                  </a:lnTo>
                  <a:lnTo>
                    <a:pt x="230780" y="215988"/>
                  </a:lnTo>
                  <a:lnTo>
                    <a:pt x="234403" y="208686"/>
                  </a:lnTo>
                  <a:lnTo>
                    <a:pt x="227850" y="205816"/>
                  </a:lnTo>
                  <a:lnTo>
                    <a:pt x="222643" y="203288"/>
                  </a:lnTo>
                  <a:lnTo>
                    <a:pt x="218770" y="201104"/>
                  </a:lnTo>
                  <a:lnTo>
                    <a:pt x="216192" y="199605"/>
                  </a:lnTo>
                  <a:lnTo>
                    <a:pt x="210693" y="195935"/>
                  </a:lnTo>
                  <a:lnTo>
                    <a:pt x="202260" y="190080"/>
                  </a:lnTo>
                  <a:lnTo>
                    <a:pt x="212118" y="175209"/>
                  </a:lnTo>
                  <a:lnTo>
                    <a:pt x="113106" y="175209"/>
                  </a:lnTo>
                  <a:lnTo>
                    <a:pt x="103680" y="174364"/>
                  </a:lnTo>
                  <a:lnTo>
                    <a:pt x="103224" y="174364"/>
                  </a:lnTo>
                  <a:lnTo>
                    <a:pt x="94094" y="171599"/>
                  </a:lnTo>
                  <a:lnTo>
                    <a:pt x="70465" y="141012"/>
                  </a:lnTo>
                  <a:lnTo>
                    <a:pt x="67548" y="113588"/>
                  </a:lnTo>
                  <a:lnTo>
                    <a:pt x="67493" y="112395"/>
                  </a:lnTo>
                  <a:lnTo>
                    <a:pt x="67411" y="110617"/>
                  </a:lnTo>
                  <a:lnTo>
                    <a:pt x="68151" y="97059"/>
                  </a:lnTo>
                  <a:lnTo>
                    <a:pt x="68192" y="96298"/>
                  </a:lnTo>
                  <a:lnTo>
                    <a:pt x="86643" y="59201"/>
                  </a:lnTo>
                  <a:lnTo>
                    <a:pt x="112509" y="51079"/>
                  </a:lnTo>
                  <a:lnTo>
                    <a:pt x="212182" y="51079"/>
                  </a:lnTo>
                  <a:lnTo>
                    <a:pt x="209447" y="45364"/>
                  </a:lnTo>
                  <a:lnTo>
                    <a:pt x="196519" y="29210"/>
                  </a:lnTo>
                  <a:lnTo>
                    <a:pt x="180204" y="16437"/>
                  </a:lnTo>
                  <a:lnTo>
                    <a:pt x="160786" y="7308"/>
                  </a:lnTo>
                  <a:lnTo>
                    <a:pt x="138445" y="1870"/>
                  </a:lnTo>
                  <a:lnTo>
                    <a:pt x="138866" y="1870"/>
                  </a:lnTo>
                  <a:lnTo>
                    <a:pt x="112661" y="0"/>
                  </a:lnTo>
                  <a:close/>
                </a:path>
                <a:path w="424180" h="247014">
                  <a:moveTo>
                    <a:pt x="109829" y="134124"/>
                  </a:moveTo>
                  <a:lnTo>
                    <a:pt x="99263" y="158381"/>
                  </a:lnTo>
                  <a:lnTo>
                    <a:pt x="107802" y="162084"/>
                  </a:lnTo>
                  <a:lnTo>
                    <a:pt x="115114" y="165898"/>
                  </a:lnTo>
                  <a:lnTo>
                    <a:pt x="121199" y="169824"/>
                  </a:lnTo>
                  <a:lnTo>
                    <a:pt x="126060" y="173863"/>
                  </a:lnTo>
                  <a:lnTo>
                    <a:pt x="121983" y="174752"/>
                  </a:lnTo>
                  <a:lnTo>
                    <a:pt x="117665" y="175209"/>
                  </a:lnTo>
                  <a:lnTo>
                    <a:pt x="212118" y="175209"/>
                  </a:lnTo>
                  <a:lnTo>
                    <a:pt x="212678" y="174364"/>
                  </a:lnTo>
                  <a:lnTo>
                    <a:pt x="220119" y="156229"/>
                  </a:lnTo>
                  <a:lnTo>
                    <a:pt x="220264" y="155562"/>
                  </a:lnTo>
                  <a:lnTo>
                    <a:pt x="150609" y="155562"/>
                  </a:lnTo>
                  <a:lnTo>
                    <a:pt x="147929" y="153873"/>
                  </a:lnTo>
                  <a:lnTo>
                    <a:pt x="145453" y="152234"/>
                  </a:lnTo>
                  <a:lnTo>
                    <a:pt x="133540" y="143903"/>
                  </a:lnTo>
                  <a:lnTo>
                    <a:pt x="127159" y="139791"/>
                  </a:lnTo>
                  <a:lnTo>
                    <a:pt x="120421" y="136563"/>
                  </a:lnTo>
                  <a:lnTo>
                    <a:pt x="115785" y="135216"/>
                  </a:lnTo>
                  <a:lnTo>
                    <a:pt x="109829" y="134124"/>
                  </a:lnTo>
                  <a:close/>
                </a:path>
                <a:path w="424180" h="247014">
                  <a:moveTo>
                    <a:pt x="212182" y="51079"/>
                  </a:moveTo>
                  <a:lnTo>
                    <a:pt x="112509" y="51079"/>
                  </a:lnTo>
                  <a:lnTo>
                    <a:pt x="122940" y="51981"/>
                  </a:lnTo>
                  <a:lnTo>
                    <a:pt x="122784" y="51981"/>
                  </a:lnTo>
                  <a:lnTo>
                    <a:pt x="155579" y="84085"/>
                  </a:lnTo>
                  <a:lnTo>
                    <a:pt x="158603" y="113588"/>
                  </a:lnTo>
                  <a:lnTo>
                    <a:pt x="158145" y="125865"/>
                  </a:lnTo>
                  <a:lnTo>
                    <a:pt x="156638" y="137550"/>
                  </a:lnTo>
                  <a:lnTo>
                    <a:pt x="154126" y="147449"/>
                  </a:lnTo>
                  <a:lnTo>
                    <a:pt x="150609" y="155562"/>
                  </a:lnTo>
                  <a:lnTo>
                    <a:pt x="220264" y="155562"/>
                  </a:lnTo>
                  <a:lnTo>
                    <a:pt x="224584" y="135674"/>
                  </a:lnTo>
                  <a:lnTo>
                    <a:pt x="226015" y="113588"/>
                  </a:lnTo>
                  <a:lnTo>
                    <a:pt x="226050" y="112395"/>
                  </a:lnTo>
                  <a:lnTo>
                    <a:pt x="224300" y="88154"/>
                  </a:lnTo>
                  <a:lnTo>
                    <a:pt x="224225" y="87108"/>
                  </a:lnTo>
                  <a:lnTo>
                    <a:pt x="218682" y="64663"/>
                  </a:lnTo>
                  <a:lnTo>
                    <a:pt x="212182" y="51079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34846" y="5689231"/>
              <a:ext cx="52705" cy="76200"/>
            </a:xfrm>
            <a:custGeom>
              <a:avLst/>
              <a:gdLst/>
              <a:ahLst/>
              <a:cxnLst/>
              <a:rect l="l" t="t" r="r" b="b"/>
              <a:pathLst>
                <a:path w="52705" h="76200">
                  <a:moveTo>
                    <a:pt x="24853" y="0"/>
                  </a:moveTo>
                  <a:lnTo>
                    <a:pt x="17818" y="0"/>
                  </a:lnTo>
                  <a:lnTo>
                    <a:pt x="11912" y="2933"/>
                  </a:lnTo>
                  <a:lnTo>
                    <a:pt x="0" y="38252"/>
                  </a:lnTo>
                  <a:lnTo>
                    <a:pt x="461" y="47282"/>
                  </a:lnTo>
                  <a:lnTo>
                    <a:pt x="18364" y="75603"/>
                  </a:lnTo>
                  <a:lnTo>
                    <a:pt x="25603" y="75603"/>
                  </a:lnTo>
                  <a:lnTo>
                    <a:pt x="33337" y="75603"/>
                  </a:lnTo>
                  <a:lnTo>
                    <a:pt x="52679" y="36906"/>
                  </a:lnTo>
                  <a:lnTo>
                    <a:pt x="52181" y="28198"/>
                  </a:lnTo>
                  <a:lnTo>
                    <a:pt x="32893" y="0"/>
                  </a:lnTo>
                  <a:lnTo>
                    <a:pt x="24853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87259" y="5630189"/>
              <a:ext cx="100380" cy="13327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924420" y="5583682"/>
              <a:ext cx="424180" cy="247015"/>
            </a:xfrm>
            <a:custGeom>
              <a:avLst/>
              <a:gdLst/>
              <a:ahLst/>
              <a:cxnLst/>
              <a:rect l="l" t="t" r="r" b="b"/>
              <a:pathLst>
                <a:path w="424180" h="247014">
                  <a:moveTo>
                    <a:pt x="362724" y="3810"/>
                  </a:moveTo>
                  <a:lnTo>
                    <a:pt x="423811" y="3810"/>
                  </a:lnTo>
                  <a:lnTo>
                    <a:pt x="423811" y="221932"/>
                  </a:lnTo>
                  <a:lnTo>
                    <a:pt x="367169" y="221932"/>
                  </a:lnTo>
                  <a:lnTo>
                    <a:pt x="367169" y="198564"/>
                  </a:lnTo>
                  <a:lnTo>
                    <a:pt x="361311" y="205406"/>
                  </a:lnTo>
                  <a:lnTo>
                    <a:pt x="324083" y="225085"/>
                  </a:lnTo>
                  <a:lnTo>
                    <a:pt x="316229" y="225513"/>
                  </a:lnTo>
                  <a:lnTo>
                    <a:pt x="301037" y="223978"/>
                  </a:lnTo>
                  <a:lnTo>
                    <a:pt x="266890" y="200952"/>
                  </a:lnTo>
                  <a:lnTo>
                    <a:pt x="250924" y="158171"/>
                  </a:lnTo>
                  <a:lnTo>
                    <a:pt x="249859" y="141274"/>
                  </a:lnTo>
                  <a:lnTo>
                    <a:pt x="251036" y="122779"/>
                  </a:lnTo>
                  <a:lnTo>
                    <a:pt x="268681" y="81140"/>
                  </a:lnTo>
                  <a:lnTo>
                    <a:pt x="302656" y="61614"/>
                  </a:lnTo>
                  <a:lnTo>
                    <a:pt x="316534" y="60312"/>
                  </a:lnTo>
                  <a:lnTo>
                    <a:pt x="323440" y="60609"/>
                  </a:lnTo>
                  <a:lnTo>
                    <a:pt x="362724" y="79362"/>
                  </a:lnTo>
                  <a:lnTo>
                    <a:pt x="362724" y="3810"/>
                  </a:lnTo>
                  <a:close/>
                </a:path>
                <a:path w="424180" h="247014">
                  <a:moveTo>
                    <a:pt x="112661" y="0"/>
                  </a:moveTo>
                  <a:lnTo>
                    <a:pt x="160786" y="7308"/>
                  </a:lnTo>
                  <a:lnTo>
                    <a:pt x="196519" y="29210"/>
                  </a:lnTo>
                  <a:lnTo>
                    <a:pt x="218682" y="64663"/>
                  </a:lnTo>
                  <a:lnTo>
                    <a:pt x="226072" y="112699"/>
                  </a:lnTo>
                  <a:lnTo>
                    <a:pt x="224584" y="135674"/>
                  </a:lnTo>
                  <a:lnTo>
                    <a:pt x="220119" y="156229"/>
                  </a:lnTo>
                  <a:lnTo>
                    <a:pt x="212678" y="174364"/>
                  </a:lnTo>
                  <a:lnTo>
                    <a:pt x="202260" y="190080"/>
                  </a:lnTo>
                  <a:lnTo>
                    <a:pt x="210693" y="195935"/>
                  </a:lnTo>
                  <a:lnTo>
                    <a:pt x="234403" y="208686"/>
                  </a:lnTo>
                  <a:lnTo>
                    <a:pt x="215646" y="246494"/>
                  </a:lnTo>
                  <a:lnTo>
                    <a:pt x="178447" y="223901"/>
                  </a:lnTo>
                  <a:lnTo>
                    <a:pt x="168325" y="215988"/>
                  </a:lnTo>
                  <a:lnTo>
                    <a:pt x="156455" y="220215"/>
                  </a:lnTo>
                  <a:lnTo>
                    <a:pt x="143170" y="223235"/>
                  </a:lnTo>
                  <a:lnTo>
                    <a:pt x="128470" y="225048"/>
                  </a:lnTo>
                  <a:lnTo>
                    <a:pt x="112356" y="225653"/>
                  </a:lnTo>
                  <a:lnTo>
                    <a:pt x="88816" y="224036"/>
                  </a:lnTo>
                  <a:lnTo>
                    <a:pt x="49602" y="211091"/>
                  </a:lnTo>
                  <a:lnTo>
                    <a:pt x="19084" y="182877"/>
                  </a:lnTo>
                  <a:lnTo>
                    <a:pt x="2119" y="139791"/>
                  </a:lnTo>
                  <a:lnTo>
                    <a:pt x="0" y="113588"/>
                  </a:lnTo>
                  <a:lnTo>
                    <a:pt x="1855" y="88154"/>
                  </a:lnTo>
                  <a:lnTo>
                    <a:pt x="16700" y="46296"/>
                  </a:lnTo>
                  <a:lnTo>
                    <a:pt x="46008" y="16812"/>
                  </a:lnTo>
                  <a:lnTo>
                    <a:pt x="87494" y="1870"/>
                  </a:lnTo>
                  <a:lnTo>
                    <a:pt x="11266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487169" y="5583682"/>
              <a:ext cx="845185" cy="286385"/>
            </a:xfrm>
            <a:custGeom>
              <a:avLst/>
              <a:gdLst/>
              <a:ahLst/>
              <a:cxnLst/>
              <a:rect l="l" t="t" r="r" b="b"/>
              <a:pathLst>
                <a:path w="845185" h="286385">
                  <a:moveTo>
                    <a:pt x="162432" y="125349"/>
                  </a:moveTo>
                  <a:lnTo>
                    <a:pt x="0" y="125349"/>
                  </a:lnTo>
                  <a:lnTo>
                    <a:pt x="0" y="173418"/>
                  </a:lnTo>
                  <a:lnTo>
                    <a:pt x="162432" y="173418"/>
                  </a:lnTo>
                  <a:lnTo>
                    <a:pt x="162432" y="125349"/>
                  </a:lnTo>
                  <a:close/>
                </a:path>
                <a:path w="845185" h="286385">
                  <a:moveTo>
                    <a:pt x="162432" y="52120"/>
                  </a:moveTo>
                  <a:lnTo>
                    <a:pt x="0" y="52120"/>
                  </a:lnTo>
                  <a:lnTo>
                    <a:pt x="0" y="100495"/>
                  </a:lnTo>
                  <a:lnTo>
                    <a:pt x="162432" y="100495"/>
                  </a:lnTo>
                  <a:lnTo>
                    <a:pt x="162432" y="52120"/>
                  </a:lnTo>
                  <a:close/>
                </a:path>
                <a:path w="845185" h="286385">
                  <a:moveTo>
                    <a:pt x="657860" y="3810"/>
                  </a:moveTo>
                  <a:lnTo>
                    <a:pt x="545719" y="3810"/>
                  </a:lnTo>
                  <a:lnTo>
                    <a:pt x="545719" y="221932"/>
                  </a:lnTo>
                  <a:lnTo>
                    <a:pt x="613537" y="221932"/>
                  </a:lnTo>
                  <a:lnTo>
                    <a:pt x="613537" y="140970"/>
                  </a:lnTo>
                  <a:lnTo>
                    <a:pt x="650367" y="140970"/>
                  </a:lnTo>
                  <a:lnTo>
                    <a:pt x="699783" y="130506"/>
                  </a:lnTo>
                  <a:lnTo>
                    <a:pt x="725932" y="100155"/>
                  </a:lnTo>
                  <a:lnTo>
                    <a:pt x="726841" y="96774"/>
                  </a:lnTo>
                  <a:lnTo>
                    <a:pt x="613537" y="96774"/>
                  </a:lnTo>
                  <a:lnTo>
                    <a:pt x="613537" y="48107"/>
                  </a:lnTo>
                  <a:lnTo>
                    <a:pt x="727827" y="48107"/>
                  </a:lnTo>
                  <a:lnTo>
                    <a:pt x="726328" y="42267"/>
                  </a:lnTo>
                  <a:lnTo>
                    <a:pt x="689863" y="8137"/>
                  </a:lnTo>
                  <a:lnTo>
                    <a:pt x="675005" y="4890"/>
                  </a:lnTo>
                  <a:lnTo>
                    <a:pt x="657860" y="3810"/>
                  </a:lnTo>
                  <a:close/>
                </a:path>
                <a:path w="845185" h="286385">
                  <a:moveTo>
                    <a:pt x="727827" y="48107"/>
                  </a:moveTo>
                  <a:lnTo>
                    <a:pt x="632713" y="48107"/>
                  </a:lnTo>
                  <a:lnTo>
                    <a:pt x="641401" y="48553"/>
                  </a:lnTo>
                  <a:lnTo>
                    <a:pt x="648588" y="49890"/>
                  </a:lnTo>
                  <a:lnTo>
                    <a:pt x="654252" y="52120"/>
                  </a:lnTo>
                  <a:lnTo>
                    <a:pt x="658368" y="55245"/>
                  </a:lnTo>
                  <a:lnTo>
                    <a:pt x="662940" y="60007"/>
                  </a:lnTo>
                  <a:lnTo>
                    <a:pt x="665226" y="65811"/>
                  </a:lnTo>
                  <a:lnTo>
                    <a:pt x="665226" y="79705"/>
                  </a:lnTo>
                  <a:lnTo>
                    <a:pt x="630047" y="96774"/>
                  </a:lnTo>
                  <a:lnTo>
                    <a:pt x="726841" y="96774"/>
                  </a:lnTo>
                  <a:lnTo>
                    <a:pt x="729646" y="86342"/>
                  </a:lnTo>
                  <a:lnTo>
                    <a:pt x="730885" y="70726"/>
                  </a:lnTo>
                  <a:lnTo>
                    <a:pt x="729743" y="55576"/>
                  </a:lnTo>
                  <a:lnTo>
                    <a:pt x="727941" y="48553"/>
                  </a:lnTo>
                  <a:lnTo>
                    <a:pt x="727827" y="48107"/>
                  </a:lnTo>
                  <a:close/>
                </a:path>
                <a:path w="845185" h="286385">
                  <a:moveTo>
                    <a:pt x="792861" y="0"/>
                  </a:moveTo>
                  <a:lnTo>
                    <a:pt x="755142" y="0"/>
                  </a:lnTo>
                  <a:lnTo>
                    <a:pt x="764188" y="21188"/>
                  </a:lnTo>
                  <a:lnTo>
                    <a:pt x="771890" y="41551"/>
                  </a:lnTo>
                  <a:lnTo>
                    <a:pt x="783209" y="79806"/>
                  </a:lnTo>
                  <a:lnTo>
                    <a:pt x="790102" y="128805"/>
                  </a:lnTo>
                  <a:lnTo>
                    <a:pt x="790575" y="146177"/>
                  </a:lnTo>
                  <a:lnTo>
                    <a:pt x="788360" y="180431"/>
                  </a:lnTo>
                  <a:lnTo>
                    <a:pt x="781716" y="215166"/>
                  </a:lnTo>
                  <a:lnTo>
                    <a:pt x="770643" y="250382"/>
                  </a:lnTo>
                  <a:lnTo>
                    <a:pt x="755142" y="286080"/>
                  </a:lnTo>
                  <a:lnTo>
                    <a:pt x="792861" y="286080"/>
                  </a:lnTo>
                  <a:lnTo>
                    <a:pt x="817467" y="247107"/>
                  </a:lnTo>
                  <a:lnTo>
                    <a:pt x="833501" y="212039"/>
                  </a:lnTo>
                  <a:lnTo>
                    <a:pt x="844448" y="160564"/>
                  </a:lnTo>
                  <a:lnTo>
                    <a:pt x="845185" y="142608"/>
                  </a:lnTo>
                  <a:lnTo>
                    <a:pt x="844403" y="124017"/>
                  </a:lnTo>
                  <a:lnTo>
                    <a:pt x="832866" y="71018"/>
                  </a:lnTo>
                  <a:lnTo>
                    <a:pt x="816721" y="36304"/>
                  </a:lnTo>
                  <a:lnTo>
                    <a:pt x="805773" y="18352"/>
                  </a:lnTo>
                  <a:lnTo>
                    <a:pt x="792861" y="0"/>
                  </a:lnTo>
                  <a:close/>
                </a:path>
                <a:path w="845185" h="286385">
                  <a:moveTo>
                    <a:pt x="511556" y="0"/>
                  </a:moveTo>
                  <a:lnTo>
                    <a:pt x="473710" y="0"/>
                  </a:lnTo>
                  <a:lnTo>
                    <a:pt x="460853" y="18352"/>
                  </a:lnTo>
                  <a:lnTo>
                    <a:pt x="440902" y="53858"/>
                  </a:lnTo>
                  <a:lnTo>
                    <a:pt x="424576" y="105889"/>
                  </a:lnTo>
                  <a:lnTo>
                    <a:pt x="421513" y="142608"/>
                  </a:lnTo>
                  <a:lnTo>
                    <a:pt x="422249" y="160564"/>
                  </a:lnTo>
                  <a:lnTo>
                    <a:pt x="433197" y="212039"/>
                  </a:lnTo>
                  <a:lnTo>
                    <a:pt x="449167" y="247107"/>
                  </a:lnTo>
                  <a:lnTo>
                    <a:pt x="473710" y="286080"/>
                  </a:lnTo>
                  <a:lnTo>
                    <a:pt x="511556" y="286080"/>
                  </a:lnTo>
                  <a:lnTo>
                    <a:pt x="496054" y="250382"/>
                  </a:lnTo>
                  <a:lnTo>
                    <a:pt x="484981" y="215166"/>
                  </a:lnTo>
                  <a:lnTo>
                    <a:pt x="478337" y="180431"/>
                  </a:lnTo>
                  <a:lnTo>
                    <a:pt x="476123" y="146177"/>
                  </a:lnTo>
                  <a:lnTo>
                    <a:pt x="476577" y="128805"/>
                  </a:lnTo>
                  <a:lnTo>
                    <a:pt x="483488" y="79806"/>
                  </a:lnTo>
                  <a:lnTo>
                    <a:pt x="494807" y="41551"/>
                  </a:lnTo>
                  <a:lnTo>
                    <a:pt x="502509" y="21188"/>
                  </a:lnTo>
                  <a:lnTo>
                    <a:pt x="511556" y="0"/>
                  </a:lnTo>
                  <a:close/>
                </a:path>
                <a:path w="845185" h="286385">
                  <a:moveTo>
                    <a:pt x="371729" y="108229"/>
                  </a:moveTo>
                  <a:lnTo>
                    <a:pt x="311023" y="108229"/>
                  </a:lnTo>
                  <a:lnTo>
                    <a:pt x="311023" y="221932"/>
                  </a:lnTo>
                  <a:lnTo>
                    <a:pt x="371729" y="221932"/>
                  </a:lnTo>
                  <a:lnTo>
                    <a:pt x="371729" y="108229"/>
                  </a:lnTo>
                  <a:close/>
                </a:path>
                <a:path w="845185" h="286385">
                  <a:moveTo>
                    <a:pt x="400557" y="63881"/>
                  </a:moveTo>
                  <a:lnTo>
                    <a:pt x="288417" y="63881"/>
                  </a:lnTo>
                  <a:lnTo>
                    <a:pt x="288417" y="108229"/>
                  </a:lnTo>
                  <a:lnTo>
                    <a:pt x="400557" y="108229"/>
                  </a:lnTo>
                  <a:lnTo>
                    <a:pt x="400557" y="63881"/>
                  </a:lnTo>
                  <a:close/>
                </a:path>
                <a:path w="845185" h="286385">
                  <a:moveTo>
                    <a:pt x="367284" y="0"/>
                  </a:moveTo>
                  <a:lnTo>
                    <a:pt x="324738" y="11569"/>
                  </a:lnTo>
                  <a:lnTo>
                    <a:pt x="311045" y="50038"/>
                  </a:lnTo>
                  <a:lnTo>
                    <a:pt x="311023" y="63881"/>
                  </a:lnTo>
                  <a:lnTo>
                    <a:pt x="371729" y="63881"/>
                  </a:lnTo>
                  <a:lnTo>
                    <a:pt x="371729" y="56832"/>
                  </a:lnTo>
                  <a:lnTo>
                    <a:pt x="371982" y="52222"/>
                  </a:lnTo>
                  <a:lnTo>
                    <a:pt x="372431" y="50292"/>
                  </a:lnTo>
                  <a:lnTo>
                    <a:pt x="373506" y="46075"/>
                  </a:lnTo>
                  <a:lnTo>
                    <a:pt x="375143" y="43192"/>
                  </a:lnTo>
                  <a:lnTo>
                    <a:pt x="377571" y="41338"/>
                  </a:lnTo>
                  <a:lnTo>
                    <a:pt x="379856" y="39497"/>
                  </a:lnTo>
                  <a:lnTo>
                    <a:pt x="383794" y="38582"/>
                  </a:lnTo>
                  <a:lnTo>
                    <a:pt x="407108" y="38582"/>
                  </a:lnTo>
                  <a:lnTo>
                    <a:pt x="413512" y="3810"/>
                  </a:lnTo>
                  <a:lnTo>
                    <a:pt x="399252" y="2143"/>
                  </a:lnTo>
                  <a:lnTo>
                    <a:pt x="386778" y="952"/>
                  </a:lnTo>
                  <a:lnTo>
                    <a:pt x="376825" y="285"/>
                  </a:lnTo>
                  <a:lnTo>
                    <a:pt x="377880" y="285"/>
                  </a:lnTo>
                  <a:lnTo>
                    <a:pt x="367284" y="0"/>
                  </a:lnTo>
                  <a:close/>
                </a:path>
                <a:path w="845185" h="286385">
                  <a:moveTo>
                    <a:pt x="407108" y="38582"/>
                  </a:moveTo>
                  <a:lnTo>
                    <a:pt x="393700" y="38582"/>
                  </a:lnTo>
                  <a:lnTo>
                    <a:pt x="399542" y="39179"/>
                  </a:lnTo>
                  <a:lnTo>
                    <a:pt x="406781" y="40360"/>
                  </a:lnTo>
                  <a:lnTo>
                    <a:pt x="406940" y="39497"/>
                  </a:lnTo>
                  <a:lnTo>
                    <a:pt x="406998" y="39179"/>
                  </a:lnTo>
                  <a:lnTo>
                    <a:pt x="407108" y="38582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87169" y="5635802"/>
              <a:ext cx="162560" cy="121920"/>
            </a:xfrm>
            <a:custGeom>
              <a:avLst/>
              <a:gdLst/>
              <a:ahLst/>
              <a:cxnLst/>
              <a:rect l="l" t="t" r="r" b="b"/>
              <a:pathLst>
                <a:path w="162560" h="121920">
                  <a:moveTo>
                    <a:pt x="0" y="73228"/>
                  </a:moveTo>
                  <a:lnTo>
                    <a:pt x="162432" y="73228"/>
                  </a:lnTo>
                  <a:lnTo>
                    <a:pt x="162432" y="121297"/>
                  </a:lnTo>
                  <a:lnTo>
                    <a:pt x="0" y="121297"/>
                  </a:lnTo>
                  <a:lnTo>
                    <a:pt x="0" y="73228"/>
                  </a:lnTo>
                  <a:close/>
                </a:path>
                <a:path w="162560" h="121920">
                  <a:moveTo>
                    <a:pt x="0" y="0"/>
                  </a:moveTo>
                  <a:lnTo>
                    <a:pt x="162432" y="0"/>
                  </a:lnTo>
                  <a:lnTo>
                    <a:pt x="162432" y="48374"/>
                  </a:lnTo>
                  <a:lnTo>
                    <a:pt x="0" y="48374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028317" y="5582920"/>
              <a:ext cx="194310" cy="22726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908682" y="5583682"/>
              <a:ext cx="424180" cy="286385"/>
            </a:xfrm>
            <a:custGeom>
              <a:avLst/>
              <a:gdLst/>
              <a:ahLst/>
              <a:cxnLst/>
              <a:rect l="l" t="t" r="r" b="b"/>
              <a:pathLst>
                <a:path w="424180" h="286385">
                  <a:moveTo>
                    <a:pt x="333629" y="0"/>
                  </a:moveTo>
                  <a:lnTo>
                    <a:pt x="371348" y="0"/>
                  </a:lnTo>
                  <a:lnTo>
                    <a:pt x="384260" y="18352"/>
                  </a:lnTo>
                  <a:lnTo>
                    <a:pt x="404227" y="53858"/>
                  </a:lnTo>
                  <a:lnTo>
                    <a:pt x="420560" y="105889"/>
                  </a:lnTo>
                  <a:lnTo>
                    <a:pt x="423672" y="142608"/>
                  </a:lnTo>
                  <a:lnTo>
                    <a:pt x="422935" y="160564"/>
                  </a:lnTo>
                  <a:lnTo>
                    <a:pt x="411988" y="212039"/>
                  </a:lnTo>
                  <a:lnTo>
                    <a:pt x="395954" y="247107"/>
                  </a:lnTo>
                  <a:lnTo>
                    <a:pt x="371348" y="286080"/>
                  </a:lnTo>
                  <a:lnTo>
                    <a:pt x="333629" y="286080"/>
                  </a:lnTo>
                  <a:lnTo>
                    <a:pt x="349130" y="250382"/>
                  </a:lnTo>
                  <a:lnTo>
                    <a:pt x="360203" y="215166"/>
                  </a:lnTo>
                  <a:lnTo>
                    <a:pt x="366847" y="180431"/>
                  </a:lnTo>
                  <a:lnTo>
                    <a:pt x="369062" y="146177"/>
                  </a:lnTo>
                  <a:lnTo>
                    <a:pt x="368589" y="128805"/>
                  </a:lnTo>
                  <a:lnTo>
                    <a:pt x="361696" y="79806"/>
                  </a:lnTo>
                  <a:lnTo>
                    <a:pt x="350377" y="41551"/>
                  </a:lnTo>
                  <a:lnTo>
                    <a:pt x="342675" y="21188"/>
                  </a:lnTo>
                  <a:lnTo>
                    <a:pt x="333629" y="0"/>
                  </a:lnTo>
                  <a:close/>
                </a:path>
                <a:path w="424180" h="286385">
                  <a:moveTo>
                    <a:pt x="52197" y="0"/>
                  </a:moveTo>
                  <a:lnTo>
                    <a:pt x="90043" y="0"/>
                  </a:lnTo>
                  <a:lnTo>
                    <a:pt x="80996" y="21188"/>
                  </a:lnTo>
                  <a:lnTo>
                    <a:pt x="73294" y="41551"/>
                  </a:lnTo>
                  <a:lnTo>
                    <a:pt x="61975" y="79806"/>
                  </a:lnTo>
                  <a:lnTo>
                    <a:pt x="55064" y="128805"/>
                  </a:lnTo>
                  <a:lnTo>
                    <a:pt x="54610" y="146177"/>
                  </a:lnTo>
                  <a:lnTo>
                    <a:pt x="56824" y="180431"/>
                  </a:lnTo>
                  <a:lnTo>
                    <a:pt x="63468" y="215166"/>
                  </a:lnTo>
                  <a:lnTo>
                    <a:pt x="74541" y="250382"/>
                  </a:lnTo>
                  <a:lnTo>
                    <a:pt x="90043" y="286080"/>
                  </a:lnTo>
                  <a:lnTo>
                    <a:pt x="52197" y="286080"/>
                  </a:lnTo>
                  <a:lnTo>
                    <a:pt x="27654" y="247107"/>
                  </a:lnTo>
                  <a:lnTo>
                    <a:pt x="11684" y="212039"/>
                  </a:lnTo>
                  <a:lnTo>
                    <a:pt x="736" y="160564"/>
                  </a:lnTo>
                  <a:lnTo>
                    <a:pt x="0" y="142608"/>
                  </a:lnTo>
                  <a:lnTo>
                    <a:pt x="763" y="124017"/>
                  </a:lnTo>
                  <a:lnTo>
                    <a:pt x="12318" y="71018"/>
                  </a:lnTo>
                  <a:lnTo>
                    <a:pt x="28400" y="36304"/>
                  </a:lnTo>
                  <a:lnTo>
                    <a:pt x="39340" y="18352"/>
                  </a:lnTo>
                  <a:lnTo>
                    <a:pt x="52197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71014" y="5579109"/>
              <a:ext cx="134239" cy="2310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467101" y="5631230"/>
              <a:ext cx="171577" cy="13044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60852" y="5639422"/>
              <a:ext cx="191262" cy="17434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066160" y="5702625"/>
              <a:ext cx="88265" cy="46990"/>
            </a:xfrm>
            <a:custGeom>
              <a:avLst/>
              <a:gdLst/>
              <a:ahLst/>
              <a:cxnLst/>
              <a:rect l="l" t="t" r="r" b="b"/>
              <a:pathLst>
                <a:path w="88264" h="46989">
                  <a:moveTo>
                    <a:pt x="88106" y="0"/>
                  </a:moveTo>
                  <a:lnTo>
                    <a:pt x="0" y="0"/>
                  </a:lnTo>
                  <a:lnTo>
                    <a:pt x="0" y="46880"/>
                  </a:lnTo>
                  <a:lnTo>
                    <a:pt x="88106" y="46880"/>
                  </a:lnTo>
                  <a:lnTo>
                    <a:pt x="88106" y="0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066160" y="5702625"/>
              <a:ext cx="88265" cy="46990"/>
            </a:xfrm>
            <a:custGeom>
              <a:avLst/>
              <a:gdLst/>
              <a:ahLst/>
              <a:cxnLst/>
              <a:rect l="l" t="t" r="r" b="b"/>
              <a:pathLst>
                <a:path w="88264" h="46989">
                  <a:moveTo>
                    <a:pt x="0" y="46880"/>
                  </a:moveTo>
                  <a:lnTo>
                    <a:pt x="88106" y="46880"/>
                  </a:lnTo>
                  <a:lnTo>
                    <a:pt x="88106" y="0"/>
                  </a:lnTo>
                  <a:lnTo>
                    <a:pt x="0" y="0"/>
                  </a:lnTo>
                  <a:lnTo>
                    <a:pt x="0" y="4688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82188" y="5587491"/>
              <a:ext cx="493395" cy="222250"/>
            </a:xfrm>
            <a:custGeom>
              <a:avLst/>
              <a:gdLst/>
              <a:ahLst/>
              <a:cxnLst/>
              <a:rect l="l" t="t" r="r" b="b"/>
              <a:pathLst>
                <a:path w="493395" h="222250">
                  <a:moveTo>
                    <a:pt x="268859" y="157403"/>
                  </a:moveTo>
                  <a:lnTo>
                    <a:pt x="204088" y="157403"/>
                  </a:lnTo>
                  <a:lnTo>
                    <a:pt x="204088" y="218122"/>
                  </a:lnTo>
                  <a:lnTo>
                    <a:pt x="268859" y="218122"/>
                  </a:lnTo>
                  <a:lnTo>
                    <a:pt x="268859" y="157403"/>
                  </a:lnTo>
                  <a:close/>
                </a:path>
                <a:path w="493395" h="222250">
                  <a:moveTo>
                    <a:pt x="158530" y="194754"/>
                  </a:moveTo>
                  <a:lnTo>
                    <a:pt x="56769" y="194754"/>
                  </a:lnTo>
                  <a:lnTo>
                    <a:pt x="62555" y="201538"/>
                  </a:lnTo>
                  <a:lnTo>
                    <a:pt x="99863" y="221275"/>
                  </a:lnTo>
                  <a:lnTo>
                    <a:pt x="107696" y="221703"/>
                  </a:lnTo>
                  <a:lnTo>
                    <a:pt x="116742" y="221094"/>
                  </a:lnTo>
                  <a:lnTo>
                    <a:pt x="155082" y="199709"/>
                  </a:lnTo>
                  <a:lnTo>
                    <a:pt x="158530" y="194754"/>
                  </a:lnTo>
                  <a:close/>
                </a:path>
                <a:path w="493395" h="222250">
                  <a:moveTo>
                    <a:pt x="61213" y="0"/>
                  </a:moveTo>
                  <a:lnTo>
                    <a:pt x="0" y="0"/>
                  </a:lnTo>
                  <a:lnTo>
                    <a:pt x="0" y="218122"/>
                  </a:lnTo>
                  <a:lnTo>
                    <a:pt x="56769" y="218122"/>
                  </a:lnTo>
                  <a:lnTo>
                    <a:pt x="56769" y="194754"/>
                  </a:lnTo>
                  <a:lnTo>
                    <a:pt x="158530" y="194754"/>
                  </a:lnTo>
                  <a:lnTo>
                    <a:pt x="160641" y="191720"/>
                  </a:lnTo>
                  <a:lnTo>
                    <a:pt x="165353" y="182486"/>
                  </a:lnTo>
                  <a:lnTo>
                    <a:pt x="167268" y="177342"/>
                  </a:lnTo>
                  <a:lnTo>
                    <a:pt x="80010" y="177342"/>
                  </a:lnTo>
                  <a:lnTo>
                    <a:pt x="73640" y="174345"/>
                  </a:lnTo>
                  <a:lnTo>
                    <a:pt x="60833" y="138645"/>
                  </a:lnTo>
                  <a:lnTo>
                    <a:pt x="61311" y="129938"/>
                  </a:lnTo>
                  <a:lnTo>
                    <a:pt x="80517" y="101739"/>
                  </a:lnTo>
                  <a:lnTo>
                    <a:pt x="168946" y="101739"/>
                  </a:lnTo>
                  <a:lnTo>
                    <a:pt x="163381" y="88772"/>
                  </a:lnTo>
                  <a:lnTo>
                    <a:pt x="155066" y="77266"/>
                  </a:lnTo>
                  <a:lnTo>
                    <a:pt x="153170" y="75552"/>
                  </a:lnTo>
                  <a:lnTo>
                    <a:pt x="61213" y="75552"/>
                  </a:lnTo>
                  <a:lnTo>
                    <a:pt x="61213" y="0"/>
                  </a:lnTo>
                  <a:close/>
                </a:path>
                <a:path w="493395" h="222250">
                  <a:moveTo>
                    <a:pt x="168946" y="101739"/>
                  </a:moveTo>
                  <a:lnTo>
                    <a:pt x="95631" y="101739"/>
                  </a:lnTo>
                  <a:lnTo>
                    <a:pt x="101700" y="104787"/>
                  </a:lnTo>
                  <a:lnTo>
                    <a:pt x="101567" y="104787"/>
                  </a:lnTo>
                  <a:lnTo>
                    <a:pt x="113384" y="138645"/>
                  </a:lnTo>
                  <a:lnTo>
                    <a:pt x="112956" y="147934"/>
                  </a:lnTo>
                  <a:lnTo>
                    <a:pt x="111585" y="156271"/>
                  </a:lnTo>
                  <a:lnTo>
                    <a:pt x="109338" y="162916"/>
                  </a:lnTo>
                  <a:lnTo>
                    <a:pt x="109285" y="163073"/>
                  </a:lnTo>
                  <a:lnTo>
                    <a:pt x="106130" y="168198"/>
                  </a:lnTo>
                  <a:lnTo>
                    <a:pt x="106045" y="168338"/>
                  </a:lnTo>
                  <a:lnTo>
                    <a:pt x="101219" y="174345"/>
                  </a:lnTo>
                  <a:lnTo>
                    <a:pt x="95123" y="177342"/>
                  </a:lnTo>
                  <a:lnTo>
                    <a:pt x="167268" y="177342"/>
                  </a:lnTo>
                  <a:lnTo>
                    <a:pt x="169167" y="172240"/>
                  </a:lnTo>
                  <a:lnTo>
                    <a:pt x="171862" y="161220"/>
                  </a:lnTo>
                  <a:lnTo>
                    <a:pt x="173462" y="149428"/>
                  </a:lnTo>
                  <a:lnTo>
                    <a:pt x="173915" y="138645"/>
                  </a:lnTo>
                  <a:lnTo>
                    <a:pt x="173989" y="136867"/>
                  </a:lnTo>
                  <a:lnTo>
                    <a:pt x="172819" y="118575"/>
                  </a:lnTo>
                  <a:lnTo>
                    <a:pt x="169290" y="102542"/>
                  </a:lnTo>
                  <a:lnTo>
                    <a:pt x="168946" y="101739"/>
                  </a:lnTo>
                  <a:close/>
                </a:path>
                <a:path w="493395" h="222250">
                  <a:moveTo>
                    <a:pt x="107314" y="56502"/>
                  </a:moveTo>
                  <a:lnTo>
                    <a:pt x="100504" y="56799"/>
                  </a:lnTo>
                  <a:lnTo>
                    <a:pt x="93197" y="57800"/>
                  </a:lnTo>
                  <a:lnTo>
                    <a:pt x="93530" y="57800"/>
                  </a:lnTo>
                  <a:lnTo>
                    <a:pt x="87741" y="59181"/>
                  </a:lnTo>
                  <a:lnTo>
                    <a:pt x="81787" y="61264"/>
                  </a:lnTo>
                  <a:lnTo>
                    <a:pt x="74167" y="64439"/>
                  </a:lnTo>
                  <a:lnTo>
                    <a:pt x="67310" y="69202"/>
                  </a:lnTo>
                  <a:lnTo>
                    <a:pt x="61213" y="75552"/>
                  </a:lnTo>
                  <a:lnTo>
                    <a:pt x="153170" y="75552"/>
                  </a:lnTo>
                  <a:lnTo>
                    <a:pt x="145016" y="68182"/>
                  </a:lnTo>
                  <a:lnTo>
                    <a:pt x="133715" y="61693"/>
                  </a:lnTo>
                  <a:lnTo>
                    <a:pt x="121152" y="57800"/>
                  </a:lnTo>
                  <a:lnTo>
                    <a:pt x="107314" y="56502"/>
                  </a:lnTo>
                  <a:close/>
                </a:path>
                <a:path w="493395" h="222250">
                  <a:moveTo>
                    <a:pt x="420370" y="0"/>
                  </a:moveTo>
                  <a:lnTo>
                    <a:pt x="308228" y="0"/>
                  </a:lnTo>
                  <a:lnTo>
                    <a:pt x="308228" y="218122"/>
                  </a:lnTo>
                  <a:lnTo>
                    <a:pt x="376047" y="218122"/>
                  </a:lnTo>
                  <a:lnTo>
                    <a:pt x="376047" y="137160"/>
                  </a:lnTo>
                  <a:lnTo>
                    <a:pt x="412876" y="137160"/>
                  </a:lnTo>
                  <a:lnTo>
                    <a:pt x="462293" y="126696"/>
                  </a:lnTo>
                  <a:lnTo>
                    <a:pt x="488441" y="96345"/>
                  </a:lnTo>
                  <a:lnTo>
                    <a:pt x="489351" y="92964"/>
                  </a:lnTo>
                  <a:lnTo>
                    <a:pt x="376047" y="92964"/>
                  </a:lnTo>
                  <a:lnTo>
                    <a:pt x="376047" y="44297"/>
                  </a:lnTo>
                  <a:lnTo>
                    <a:pt x="490337" y="44297"/>
                  </a:lnTo>
                  <a:lnTo>
                    <a:pt x="488838" y="38457"/>
                  </a:lnTo>
                  <a:lnTo>
                    <a:pt x="452374" y="4327"/>
                  </a:lnTo>
                  <a:lnTo>
                    <a:pt x="437514" y="1080"/>
                  </a:lnTo>
                  <a:lnTo>
                    <a:pt x="420370" y="0"/>
                  </a:lnTo>
                  <a:close/>
                </a:path>
                <a:path w="493395" h="222250">
                  <a:moveTo>
                    <a:pt x="490337" y="44297"/>
                  </a:moveTo>
                  <a:lnTo>
                    <a:pt x="395224" y="44297"/>
                  </a:lnTo>
                  <a:lnTo>
                    <a:pt x="403911" y="44743"/>
                  </a:lnTo>
                  <a:lnTo>
                    <a:pt x="411099" y="46080"/>
                  </a:lnTo>
                  <a:lnTo>
                    <a:pt x="416762" y="48310"/>
                  </a:lnTo>
                  <a:lnTo>
                    <a:pt x="420877" y="51435"/>
                  </a:lnTo>
                  <a:lnTo>
                    <a:pt x="425450" y="56197"/>
                  </a:lnTo>
                  <a:lnTo>
                    <a:pt x="427736" y="62001"/>
                  </a:lnTo>
                  <a:lnTo>
                    <a:pt x="427736" y="75895"/>
                  </a:lnTo>
                  <a:lnTo>
                    <a:pt x="392557" y="92964"/>
                  </a:lnTo>
                  <a:lnTo>
                    <a:pt x="489351" y="92964"/>
                  </a:lnTo>
                  <a:lnTo>
                    <a:pt x="492156" y="82532"/>
                  </a:lnTo>
                  <a:lnTo>
                    <a:pt x="493395" y="66916"/>
                  </a:lnTo>
                  <a:lnTo>
                    <a:pt x="492253" y="51766"/>
                  </a:lnTo>
                  <a:lnTo>
                    <a:pt x="490451" y="44743"/>
                  </a:lnTo>
                  <a:lnTo>
                    <a:pt x="490337" y="44297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343021" y="5689231"/>
              <a:ext cx="208279" cy="116839"/>
            </a:xfrm>
            <a:custGeom>
              <a:avLst/>
              <a:gdLst/>
              <a:ahLst/>
              <a:cxnLst/>
              <a:rect l="l" t="t" r="r" b="b"/>
              <a:pathLst>
                <a:path w="208279" h="116839">
                  <a:moveTo>
                    <a:pt x="143255" y="55664"/>
                  </a:moveTo>
                  <a:lnTo>
                    <a:pt x="208025" y="55664"/>
                  </a:lnTo>
                  <a:lnTo>
                    <a:pt x="208025" y="116382"/>
                  </a:lnTo>
                  <a:lnTo>
                    <a:pt x="143255" y="116382"/>
                  </a:lnTo>
                  <a:lnTo>
                    <a:pt x="143255" y="55664"/>
                  </a:lnTo>
                  <a:close/>
                </a:path>
                <a:path w="208279" h="116839">
                  <a:moveTo>
                    <a:pt x="27939" y="0"/>
                  </a:moveTo>
                  <a:lnTo>
                    <a:pt x="19684" y="0"/>
                  </a:lnTo>
                  <a:lnTo>
                    <a:pt x="12953" y="3047"/>
                  </a:lnTo>
                  <a:lnTo>
                    <a:pt x="0" y="36906"/>
                  </a:lnTo>
                  <a:lnTo>
                    <a:pt x="476" y="46403"/>
                  </a:lnTo>
                  <a:lnTo>
                    <a:pt x="19176" y="75603"/>
                  </a:lnTo>
                  <a:lnTo>
                    <a:pt x="27050" y="75603"/>
                  </a:lnTo>
                  <a:lnTo>
                    <a:pt x="34289" y="75603"/>
                  </a:lnTo>
                  <a:lnTo>
                    <a:pt x="52577" y="36321"/>
                  </a:lnTo>
                  <a:lnTo>
                    <a:pt x="52127" y="27565"/>
                  </a:lnTo>
                  <a:lnTo>
                    <a:pt x="34798" y="0"/>
                  </a:lnTo>
                  <a:lnTo>
                    <a:pt x="27939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85845" y="5582920"/>
              <a:ext cx="194310" cy="22726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282188" y="5587491"/>
              <a:ext cx="173990" cy="222250"/>
            </a:xfrm>
            <a:custGeom>
              <a:avLst/>
              <a:gdLst/>
              <a:ahLst/>
              <a:cxnLst/>
              <a:rect l="l" t="t" r="r" b="b"/>
              <a:pathLst>
                <a:path w="173989" h="222250">
                  <a:moveTo>
                    <a:pt x="0" y="0"/>
                  </a:moveTo>
                  <a:lnTo>
                    <a:pt x="61213" y="0"/>
                  </a:lnTo>
                  <a:lnTo>
                    <a:pt x="61213" y="75552"/>
                  </a:lnTo>
                  <a:lnTo>
                    <a:pt x="67310" y="69202"/>
                  </a:lnTo>
                  <a:lnTo>
                    <a:pt x="107314" y="56502"/>
                  </a:lnTo>
                  <a:lnTo>
                    <a:pt x="121152" y="57800"/>
                  </a:lnTo>
                  <a:lnTo>
                    <a:pt x="155066" y="77266"/>
                  </a:lnTo>
                  <a:lnTo>
                    <a:pt x="172819" y="118575"/>
                  </a:lnTo>
                  <a:lnTo>
                    <a:pt x="173989" y="136867"/>
                  </a:lnTo>
                  <a:lnTo>
                    <a:pt x="173462" y="149428"/>
                  </a:lnTo>
                  <a:lnTo>
                    <a:pt x="160641" y="191720"/>
                  </a:lnTo>
                  <a:lnTo>
                    <a:pt x="125396" y="219265"/>
                  </a:lnTo>
                  <a:lnTo>
                    <a:pt x="107696" y="221703"/>
                  </a:lnTo>
                  <a:lnTo>
                    <a:pt x="99863" y="221275"/>
                  </a:lnTo>
                  <a:lnTo>
                    <a:pt x="62555" y="201538"/>
                  </a:lnTo>
                  <a:lnTo>
                    <a:pt x="56769" y="194754"/>
                  </a:lnTo>
                  <a:lnTo>
                    <a:pt x="56769" y="218122"/>
                  </a:lnTo>
                  <a:lnTo>
                    <a:pt x="0" y="218122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81748" y="6025680"/>
              <a:ext cx="234403" cy="24645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81748" y="6025680"/>
              <a:ext cx="234950" cy="247015"/>
            </a:xfrm>
            <a:custGeom>
              <a:avLst/>
              <a:gdLst/>
              <a:ahLst/>
              <a:cxnLst/>
              <a:rect l="l" t="t" r="r" b="b"/>
              <a:pathLst>
                <a:path w="234950" h="247014">
                  <a:moveTo>
                    <a:pt x="112661" y="0"/>
                  </a:moveTo>
                  <a:lnTo>
                    <a:pt x="160786" y="7289"/>
                  </a:lnTo>
                  <a:lnTo>
                    <a:pt x="196519" y="29171"/>
                  </a:lnTo>
                  <a:lnTo>
                    <a:pt x="218682" y="64625"/>
                  </a:lnTo>
                  <a:lnTo>
                    <a:pt x="226072" y="112661"/>
                  </a:lnTo>
                  <a:lnTo>
                    <a:pt x="224584" y="135636"/>
                  </a:lnTo>
                  <a:lnTo>
                    <a:pt x="220119" y="156192"/>
                  </a:lnTo>
                  <a:lnTo>
                    <a:pt x="212678" y="174331"/>
                  </a:lnTo>
                  <a:lnTo>
                    <a:pt x="202260" y="190055"/>
                  </a:lnTo>
                  <a:lnTo>
                    <a:pt x="210693" y="195897"/>
                  </a:lnTo>
                  <a:lnTo>
                    <a:pt x="234403" y="208648"/>
                  </a:lnTo>
                  <a:lnTo>
                    <a:pt x="215646" y="246456"/>
                  </a:lnTo>
                  <a:lnTo>
                    <a:pt x="178447" y="223862"/>
                  </a:lnTo>
                  <a:lnTo>
                    <a:pt x="168325" y="215950"/>
                  </a:lnTo>
                  <a:lnTo>
                    <a:pt x="156455" y="220177"/>
                  </a:lnTo>
                  <a:lnTo>
                    <a:pt x="143170" y="223197"/>
                  </a:lnTo>
                  <a:lnTo>
                    <a:pt x="128470" y="225010"/>
                  </a:lnTo>
                  <a:lnTo>
                    <a:pt x="112356" y="225615"/>
                  </a:lnTo>
                  <a:lnTo>
                    <a:pt x="88816" y="223998"/>
                  </a:lnTo>
                  <a:lnTo>
                    <a:pt x="49602" y="211052"/>
                  </a:lnTo>
                  <a:lnTo>
                    <a:pt x="19084" y="182839"/>
                  </a:lnTo>
                  <a:lnTo>
                    <a:pt x="2119" y="139753"/>
                  </a:lnTo>
                  <a:lnTo>
                    <a:pt x="0" y="113550"/>
                  </a:lnTo>
                  <a:lnTo>
                    <a:pt x="1855" y="88116"/>
                  </a:lnTo>
                  <a:lnTo>
                    <a:pt x="16700" y="46258"/>
                  </a:lnTo>
                  <a:lnTo>
                    <a:pt x="46008" y="16780"/>
                  </a:lnTo>
                  <a:lnTo>
                    <a:pt x="87494" y="1864"/>
                  </a:lnTo>
                  <a:lnTo>
                    <a:pt x="112661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23911" y="6081382"/>
              <a:ext cx="177203" cy="17434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429258" y="6025680"/>
              <a:ext cx="842644" cy="286385"/>
            </a:xfrm>
            <a:custGeom>
              <a:avLst/>
              <a:gdLst/>
              <a:ahLst/>
              <a:cxnLst/>
              <a:rect l="l" t="t" r="r" b="b"/>
              <a:pathLst>
                <a:path w="842644" h="286385">
                  <a:moveTo>
                    <a:pt x="162432" y="125310"/>
                  </a:moveTo>
                  <a:lnTo>
                    <a:pt x="0" y="125310"/>
                  </a:lnTo>
                  <a:lnTo>
                    <a:pt x="0" y="173380"/>
                  </a:lnTo>
                  <a:lnTo>
                    <a:pt x="162432" y="173380"/>
                  </a:lnTo>
                  <a:lnTo>
                    <a:pt x="162432" y="125310"/>
                  </a:lnTo>
                  <a:close/>
                </a:path>
                <a:path w="842644" h="286385">
                  <a:moveTo>
                    <a:pt x="162432" y="52082"/>
                  </a:moveTo>
                  <a:lnTo>
                    <a:pt x="0" y="52082"/>
                  </a:lnTo>
                  <a:lnTo>
                    <a:pt x="0" y="100457"/>
                  </a:lnTo>
                  <a:lnTo>
                    <a:pt x="162432" y="100457"/>
                  </a:lnTo>
                  <a:lnTo>
                    <a:pt x="162432" y="52082"/>
                  </a:lnTo>
                  <a:close/>
                </a:path>
                <a:path w="842644" h="286385">
                  <a:moveTo>
                    <a:pt x="654811" y="3721"/>
                  </a:moveTo>
                  <a:lnTo>
                    <a:pt x="542671" y="3721"/>
                  </a:lnTo>
                  <a:lnTo>
                    <a:pt x="542671" y="221894"/>
                  </a:lnTo>
                  <a:lnTo>
                    <a:pt x="610489" y="221894"/>
                  </a:lnTo>
                  <a:lnTo>
                    <a:pt x="610489" y="140931"/>
                  </a:lnTo>
                  <a:lnTo>
                    <a:pt x="647318" y="140931"/>
                  </a:lnTo>
                  <a:lnTo>
                    <a:pt x="696735" y="130468"/>
                  </a:lnTo>
                  <a:lnTo>
                    <a:pt x="722884" y="100117"/>
                  </a:lnTo>
                  <a:lnTo>
                    <a:pt x="723793" y="96735"/>
                  </a:lnTo>
                  <a:lnTo>
                    <a:pt x="610489" y="96735"/>
                  </a:lnTo>
                  <a:lnTo>
                    <a:pt x="610489" y="48069"/>
                  </a:lnTo>
                  <a:lnTo>
                    <a:pt x="724779" y="48069"/>
                  </a:lnTo>
                  <a:lnTo>
                    <a:pt x="723280" y="42229"/>
                  </a:lnTo>
                  <a:lnTo>
                    <a:pt x="686816" y="8074"/>
                  </a:lnTo>
                  <a:lnTo>
                    <a:pt x="671956" y="4809"/>
                  </a:lnTo>
                  <a:lnTo>
                    <a:pt x="654811" y="3721"/>
                  </a:lnTo>
                  <a:close/>
                </a:path>
                <a:path w="842644" h="286385">
                  <a:moveTo>
                    <a:pt x="724779" y="48069"/>
                  </a:moveTo>
                  <a:lnTo>
                    <a:pt x="629666" y="48069"/>
                  </a:lnTo>
                  <a:lnTo>
                    <a:pt x="638353" y="48514"/>
                  </a:lnTo>
                  <a:lnTo>
                    <a:pt x="645541" y="49852"/>
                  </a:lnTo>
                  <a:lnTo>
                    <a:pt x="651204" y="52082"/>
                  </a:lnTo>
                  <a:lnTo>
                    <a:pt x="655319" y="55206"/>
                  </a:lnTo>
                  <a:lnTo>
                    <a:pt x="659891" y="59969"/>
                  </a:lnTo>
                  <a:lnTo>
                    <a:pt x="662178" y="65773"/>
                  </a:lnTo>
                  <a:lnTo>
                    <a:pt x="662178" y="79667"/>
                  </a:lnTo>
                  <a:lnTo>
                    <a:pt x="626998" y="96735"/>
                  </a:lnTo>
                  <a:lnTo>
                    <a:pt x="723793" y="96735"/>
                  </a:lnTo>
                  <a:lnTo>
                    <a:pt x="726598" y="86304"/>
                  </a:lnTo>
                  <a:lnTo>
                    <a:pt x="727836" y="70688"/>
                  </a:lnTo>
                  <a:lnTo>
                    <a:pt x="726695" y="55538"/>
                  </a:lnTo>
                  <a:lnTo>
                    <a:pt x="724893" y="48514"/>
                  </a:lnTo>
                  <a:lnTo>
                    <a:pt x="724779" y="48069"/>
                  </a:lnTo>
                  <a:close/>
                </a:path>
                <a:path w="842644" h="286385">
                  <a:moveTo>
                    <a:pt x="789812" y="0"/>
                  </a:moveTo>
                  <a:lnTo>
                    <a:pt x="752093" y="0"/>
                  </a:lnTo>
                  <a:lnTo>
                    <a:pt x="761140" y="21166"/>
                  </a:lnTo>
                  <a:lnTo>
                    <a:pt x="768842" y="41517"/>
                  </a:lnTo>
                  <a:lnTo>
                    <a:pt x="780160" y="79768"/>
                  </a:lnTo>
                  <a:lnTo>
                    <a:pt x="787054" y="128767"/>
                  </a:lnTo>
                  <a:lnTo>
                    <a:pt x="787527" y="146138"/>
                  </a:lnTo>
                  <a:lnTo>
                    <a:pt x="785312" y="180393"/>
                  </a:lnTo>
                  <a:lnTo>
                    <a:pt x="778668" y="215128"/>
                  </a:lnTo>
                  <a:lnTo>
                    <a:pt x="767595" y="250344"/>
                  </a:lnTo>
                  <a:lnTo>
                    <a:pt x="752093" y="286042"/>
                  </a:lnTo>
                  <a:lnTo>
                    <a:pt x="789812" y="286042"/>
                  </a:lnTo>
                  <a:lnTo>
                    <a:pt x="814419" y="247068"/>
                  </a:lnTo>
                  <a:lnTo>
                    <a:pt x="830453" y="212001"/>
                  </a:lnTo>
                  <a:lnTo>
                    <a:pt x="841400" y="160526"/>
                  </a:lnTo>
                  <a:lnTo>
                    <a:pt x="842136" y="142570"/>
                  </a:lnTo>
                  <a:lnTo>
                    <a:pt x="841355" y="123979"/>
                  </a:lnTo>
                  <a:lnTo>
                    <a:pt x="829817" y="70993"/>
                  </a:lnTo>
                  <a:lnTo>
                    <a:pt x="813673" y="36272"/>
                  </a:lnTo>
                  <a:lnTo>
                    <a:pt x="802725" y="18331"/>
                  </a:lnTo>
                  <a:lnTo>
                    <a:pt x="789812" y="0"/>
                  </a:lnTo>
                  <a:close/>
                </a:path>
                <a:path w="842644" h="286385">
                  <a:moveTo>
                    <a:pt x="508508" y="0"/>
                  </a:moveTo>
                  <a:lnTo>
                    <a:pt x="470661" y="0"/>
                  </a:lnTo>
                  <a:lnTo>
                    <a:pt x="457805" y="18331"/>
                  </a:lnTo>
                  <a:lnTo>
                    <a:pt x="437854" y="53826"/>
                  </a:lnTo>
                  <a:lnTo>
                    <a:pt x="421528" y="105852"/>
                  </a:lnTo>
                  <a:lnTo>
                    <a:pt x="418465" y="142570"/>
                  </a:lnTo>
                  <a:lnTo>
                    <a:pt x="419201" y="160526"/>
                  </a:lnTo>
                  <a:lnTo>
                    <a:pt x="430148" y="212001"/>
                  </a:lnTo>
                  <a:lnTo>
                    <a:pt x="446119" y="247068"/>
                  </a:lnTo>
                  <a:lnTo>
                    <a:pt x="470661" y="286042"/>
                  </a:lnTo>
                  <a:lnTo>
                    <a:pt x="508508" y="286042"/>
                  </a:lnTo>
                  <a:lnTo>
                    <a:pt x="493006" y="250344"/>
                  </a:lnTo>
                  <a:lnTo>
                    <a:pt x="481933" y="215128"/>
                  </a:lnTo>
                  <a:lnTo>
                    <a:pt x="475289" y="180393"/>
                  </a:lnTo>
                  <a:lnTo>
                    <a:pt x="473074" y="146138"/>
                  </a:lnTo>
                  <a:lnTo>
                    <a:pt x="473529" y="128767"/>
                  </a:lnTo>
                  <a:lnTo>
                    <a:pt x="480441" y="79768"/>
                  </a:lnTo>
                  <a:lnTo>
                    <a:pt x="491759" y="41517"/>
                  </a:lnTo>
                  <a:lnTo>
                    <a:pt x="499461" y="21166"/>
                  </a:lnTo>
                  <a:lnTo>
                    <a:pt x="508508" y="0"/>
                  </a:lnTo>
                  <a:close/>
                </a:path>
                <a:path w="842644" h="286385">
                  <a:moveTo>
                    <a:pt x="368680" y="108191"/>
                  </a:moveTo>
                  <a:lnTo>
                    <a:pt x="307974" y="108191"/>
                  </a:lnTo>
                  <a:lnTo>
                    <a:pt x="307974" y="221894"/>
                  </a:lnTo>
                  <a:lnTo>
                    <a:pt x="368680" y="221894"/>
                  </a:lnTo>
                  <a:lnTo>
                    <a:pt x="368680" y="108191"/>
                  </a:lnTo>
                  <a:close/>
                </a:path>
                <a:path w="842644" h="286385">
                  <a:moveTo>
                    <a:pt x="397509" y="63842"/>
                  </a:moveTo>
                  <a:lnTo>
                    <a:pt x="285368" y="63842"/>
                  </a:lnTo>
                  <a:lnTo>
                    <a:pt x="285368" y="108191"/>
                  </a:lnTo>
                  <a:lnTo>
                    <a:pt x="397509" y="108191"/>
                  </a:lnTo>
                  <a:lnTo>
                    <a:pt x="397509" y="63842"/>
                  </a:lnTo>
                  <a:close/>
                </a:path>
                <a:path w="842644" h="286385">
                  <a:moveTo>
                    <a:pt x="364235" y="0"/>
                  </a:moveTo>
                  <a:lnTo>
                    <a:pt x="321691" y="11531"/>
                  </a:lnTo>
                  <a:lnTo>
                    <a:pt x="307997" y="49999"/>
                  </a:lnTo>
                  <a:lnTo>
                    <a:pt x="307974" y="63842"/>
                  </a:lnTo>
                  <a:lnTo>
                    <a:pt x="368680" y="63842"/>
                  </a:lnTo>
                  <a:lnTo>
                    <a:pt x="368680" y="56794"/>
                  </a:lnTo>
                  <a:lnTo>
                    <a:pt x="368934" y="52184"/>
                  </a:lnTo>
                  <a:lnTo>
                    <a:pt x="369383" y="50253"/>
                  </a:lnTo>
                  <a:lnTo>
                    <a:pt x="370459" y="46037"/>
                  </a:lnTo>
                  <a:lnTo>
                    <a:pt x="372095" y="43154"/>
                  </a:lnTo>
                  <a:lnTo>
                    <a:pt x="374522" y="41300"/>
                  </a:lnTo>
                  <a:lnTo>
                    <a:pt x="376809" y="39458"/>
                  </a:lnTo>
                  <a:lnTo>
                    <a:pt x="380746" y="38544"/>
                  </a:lnTo>
                  <a:lnTo>
                    <a:pt x="404059" y="38544"/>
                  </a:lnTo>
                  <a:lnTo>
                    <a:pt x="410464" y="3721"/>
                  </a:lnTo>
                  <a:lnTo>
                    <a:pt x="396204" y="2089"/>
                  </a:lnTo>
                  <a:lnTo>
                    <a:pt x="383730" y="927"/>
                  </a:lnTo>
                  <a:lnTo>
                    <a:pt x="373863" y="283"/>
                  </a:lnTo>
                  <a:lnTo>
                    <a:pt x="375050" y="283"/>
                  </a:lnTo>
                  <a:lnTo>
                    <a:pt x="364235" y="0"/>
                  </a:lnTo>
                  <a:close/>
                </a:path>
                <a:path w="842644" h="286385">
                  <a:moveTo>
                    <a:pt x="404059" y="38544"/>
                  </a:moveTo>
                  <a:lnTo>
                    <a:pt x="390652" y="38544"/>
                  </a:lnTo>
                  <a:lnTo>
                    <a:pt x="396493" y="39141"/>
                  </a:lnTo>
                  <a:lnTo>
                    <a:pt x="403733" y="40322"/>
                  </a:lnTo>
                  <a:lnTo>
                    <a:pt x="403891" y="39458"/>
                  </a:lnTo>
                  <a:lnTo>
                    <a:pt x="403950" y="39141"/>
                  </a:lnTo>
                  <a:lnTo>
                    <a:pt x="404059" y="38544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429258" y="6077762"/>
              <a:ext cx="162560" cy="121920"/>
            </a:xfrm>
            <a:custGeom>
              <a:avLst/>
              <a:gdLst/>
              <a:ahLst/>
              <a:cxnLst/>
              <a:rect l="l" t="t" r="r" b="b"/>
              <a:pathLst>
                <a:path w="162559" h="121920">
                  <a:moveTo>
                    <a:pt x="0" y="73228"/>
                  </a:moveTo>
                  <a:lnTo>
                    <a:pt x="162432" y="73228"/>
                  </a:lnTo>
                  <a:lnTo>
                    <a:pt x="162432" y="121297"/>
                  </a:lnTo>
                  <a:lnTo>
                    <a:pt x="0" y="121297"/>
                  </a:lnTo>
                  <a:lnTo>
                    <a:pt x="0" y="73228"/>
                  </a:lnTo>
                  <a:close/>
                </a:path>
                <a:path w="162559" h="121920">
                  <a:moveTo>
                    <a:pt x="0" y="0"/>
                  </a:moveTo>
                  <a:lnTo>
                    <a:pt x="162432" y="0"/>
                  </a:lnTo>
                  <a:lnTo>
                    <a:pt x="162432" y="48374"/>
                  </a:lnTo>
                  <a:lnTo>
                    <a:pt x="0" y="48374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967357" y="6024829"/>
              <a:ext cx="194310" cy="227317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847723" y="6025680"/>
              <a:ext cx="424180" cy="286385"/>
            </a:xfrm>
            <a:custGeom>
              <a:avLst/>
              <a:gdLst/>
              <a:ahLst/>
              <a:cxnLst/>
              <a:rect l="l" t="t" r="r" b="b"/>
              <a:pathLst>
                <a:path w="424180" h="286385">
                  <a:moveTo>
                    <a:pt x="333628" y="0"/>
                  </a:moveTo>
                  <a:lnTo>
                    <a:pt x="371347" y="0"/>
                  </a:lnTo>
                  <a:lnTo>
                    <a:pt x="384260" y="18331"/>
                  </a:lnTo>
                  <a:lnTo>
                    <a:pt x="404227" y="53826"/>
                  </a:lnTo>
                  <a:lnTo>
                    <a:pt x="420560" y="105852"/>
                  </a:lnTo>
                  <a:lnTo>
                    <a:pt x="423671" y="142570"/>
                  </a:lnTo>
                  <a:lnTo>
                    <a:pt x="422935" y="160526"/>
                  </a:lnTo>
                  <a:lnTo>
                    <a:pt x="411988" y="212001"/>
                  </a:lnTo>
                  <a:lnTo>
                    <a:pt x="395954" y="247068"/>
                  </a:lnTo>
                  <a:lnTo>
                    <a:pt x="371347" y="286042"/>
                  </a:lnTo>
                  <a:lnTo>
                    <a:pt x="333628" y="286042"/>
                  </a:lnTo>
                  <a:lnTo>
                    <a:pt x="349130" y="250344"/>
                  </a:lnTo>
                  <a:lnTo>
                    <a:pt x="360203" y="215128"/>
                  </a:lnTo>
                  <a:lnTo>
                    <a:pt x="366847" y="180393"/>
                  </a:lnTo>
                  <a:lnTo>
                    <a:pt x="369062" y="146138"/>
                  </a:lnTo>
                  <a:lnTo>
                    <a:pt x="368589" y="128767"/>
                  </a:lnTo>
                  <a:lnTo>
                    <a:pt x="361695" y="79768"/>
                  </a:lnTo>
                  <a:lnTo>
                    <a:pt x="350377" y="41517"/>
                  </a:lnTo>
                  <a:lnTo>
                    <a:pt x="342675" y="21166"/>
                  </a:lnTo>
                  <a:lnTo>
                    <a:pt x="333628" y="0"/>
                  </a:lnTo>
                  <a:close/>
                </a:path>
                <a:path w="424180" h="286385">
                  <a:moveTo>
                    <a:pt x="52196" y="0"/>
                  </a:moveTo>
                  <a:lnTo>
                    <a:pt x="90043" y="0"/>
                  </a:lnTo>
                  <a:lnTo>
                    <a:pt x="80996" y="21166"/>
                  </a:lnTo>
                  <a:lnTo>
                    <a:pt x="73294" y="41517"/>
                  </a:lnTo>
                  <a:lnTo>
                    <a:pt x="61975" y="79768"/>
                  </a:lnTo>
                  <a:lnTo>
                    <a:pt x="55064" y="128767"/>
                  </a:lnTo>
                  <a:lnTo>
                    <a:pt x="54609" y="146138"/>
                  </a:lnTo>
                  <a:lnTo>
                    <a:pt x="56824" y="180393"/>
                  </a:lnTo>
                  <a:lnTo>
                    <a:pt x="63468" y="215128"/>
                  </a:lnTo>
                  <a:lnTo>
                    <a:pt x="74541" y="250344"/>
                  </a:lnTo>
                  <a:lnTo>
                    <a:pt x="90043" y="286042"/>
                  </a:lnTo>
                  <a:lnTo>
                    <a:pt x="52196" y="286042"/>
                  </a:lnTo>
                  <a:lnTo>
                    <a:pt x="27654" y="247068"/>
                  </a:lnTo>
                  <a:lnTo>
                    <a:pt x="11683" y="212001"/>
                  </a:lnTo>
                  <a:lnTo>
                    <a:pt x="736" y="160526"/>
                  </a:lnTo>
                  <a:lnTo>
                    <a:pt x="0" y="142570"/>
                  </a:lnTo>
                  <a:lnTo>
                    <a:pt x="763" y="123979"/>
                  </a:lnTo>
                  <a:lnTo>
                    <a:pt x="12318" y="70993"/>
                  </a:lnTo>
                  <a:lnTo>
                    <a:pt x="28400" y="36272"/>
                  </a:lnTo>
                  <a:lnTo>
                    <a:pt x="39340" y="18331"/>
                  </a:lnTo>
                  <a:lnTo>
                    <a:pt x="52196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710054" y="6021108"/>
              <a:ext cx="134239" cy="231038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2410714" y="6077762"/>
              <a:ext cx="476250" cy="173990"/>
            </a:xfrm>
            <a:custGeom>
              <a:avLst/>
              <a:gdLst/>
              <a:ahLst/>
              <a:cxnLst/>
              <a:rect l="l" t="t" r="r" b="b"/>
              <a:pathLst>
                <a:path w="476250" h="173989">
                  <a:moveTo>
                    <a:pt x="464256" y="44208"/>
                  </a:moveTo>
                  <a:lnTo>
                    <a:pt x="395859" y="44208"/>
                  </a:lnTo>
                  <a:lnTo>
                    <a:pt x="401693" y="45796"/>
                  </a:lnTo>
                  <a:lnTo>
                    <a:pt x="401423" y="45796"/>
                  </a:lnTo>
                  <a:lnTo>
                    <a:pt x="407416" y="51650"/>
                  </a:lnTo>
                  <a:lnTo>
                    <a:pt x="408940" y="56857"/>
                  </a:lnTo>
                  <a:lnTo>
                    <a:pt x="408940" y="64300"/>
                  </a:lnTo>
                  <a:lnTo>
                    <a:pt x="371506" y="75295"/>
                  </a:lnTo>
                  <a:lnTo>
                    <a:pt x="343408" y="81114"/>
                  </a:lnTo>
                  <a:lnTo>
                    <a:pt x="330261" y="84315"/>
                  </a:lnTo>
                  <a:lnTo>
                    <a:pt x="296418" y="111586"/>
                  </a:lnTo>
                  <a:lnTo>
                    <a:pt x="293781" y="128295"/>
                  </a:lnTo>
                  <a:lnTo>
                    <a:pt x="294677" y="137210"/>
                  </a:lnTo>
                  <a:lnTo>
                    <a:pt x="326564" y="170116"/>
                  </a:lnTo>
                  <a:lnTo>
                    <a:pt x="351409" y="173393"/>
                  </a:lnTo>
                  <a:lnTo>
                    <a:pt x="361743" y="172983"/>
                  </a:lnTo>
                  <a:lnTo>
                    <a:pt x="371411" y="171754"/>
                  </a:lnTo>
                  <a:lnTo>
                    <a:pt x="379952" y="169811"/>
                  </a:lnTo>
                  <a:lnTo>
                    <a:pt x="380108" y="169811"/>
                  </a:lnTo>
                  <a:lnTo>
                    <a:pt x="412369" y="150469"/>
                  </a:lnTo>
                  <a:lnTo>
                    <a:pt x="468971" y="150469"/>
                  </a:lnTo>
                  <a:lnTo>
                    <a:pt x="468756" y="149453"/>
                  </a:lnTo>
                  <a:lnTo>
                    <a:pt x="468249" y="143624"/>
                  </a:lnTo>
                  <a:lnTo>
                    <a:pt x="468249" y="139750"/>
                  </a:lnTo>
                  <a:lnTo>
                    <a:pt x="367665" y="139750"/>
                  </a:lnTo>
                  <a:lnTo>
                    <a:pt x="362838" y="138239"/>
                  </a:lnTo>
                  <a:lnTo>
                    <a:pt x="356235" y="132181"/>
                  </a:lnTo>
                  <a:lnTo>
                    <a:pt x="354584" y="128295"/>
                  </a:lnTo>
                  <a:lnTo>
                    <a:pt x="354584" y="119389"/>
                  </a:lnTo>
                  <a:lnTo>
                    <a:pt x="389616" y="100913"/>
                  </a:lnTo>
                  <a:lnTo>
                    <a:pt x="396208" y="99006"/>
                  </a:lnTo>
                  <a:lnTo>
                    <a:pt x="402657" y="96970"/>
                  </a:lnTo>
                  <a:lnTo>
                    <a:pt x="408940" y="94805"/>
                  </a:lnTo>
                  <a:lnTo>
                    <a:pt x="468249" y="94805"/>
                  </a:lnTo>
                  <a:lnTo>
                    <a:pt x="468249" y="58940"/>
                  </a:lnTo>
                  <a:lnTo>
                    <a:pt x="466826" y="51650"/>
                  </a:lnTo>
                  <a:lnTo>
                    <a:pt x="466725" y="51130"/>
                  </a:lnTo>
                  <a:lnTo>
                    <a:pt x="464256" y="44208"/>
                  </a:lnTo>
                  <a:close/>
                </a:path>
                <a:path w="476250" h="173989">
                  <a:moveTo>
                    <a:pt x="468971" y="150469"/>
                  </a:moveTo>
                  <a:lnTo>
                    <a:pt x="412369" y="150469"/>
                  </a:lnTo>
                  <a:lnTo>
                    <a:pt x="413131" y="155028"/>
                  </a:lnTo>
                  <a:lnTo>
                    <a:pt x="413672" y="157886"/>
                  </a:lnTo>
                  <a:lnTo>
                    <a:pt x="413766" y="158381"/>
                  </a:lnTo>
                  <a:lnTo>
                    <a:pt x="414446" y="160288"/>
                  </a:lnTo>
                  <a:lnTo>
                    <a:pt x="415163" y="162648"/>
                  </a:lnTo>
                  <a:lnTo>
                    <a:pt x="416687" y="165747"/>
                  </a:lnTo>
                  <a:lnTo>
                    <a:pt x="418973" y="169811"/>
                  </a:lnTo>
                  <a:lnTo>
                    <a:pt x="475869" y="169811"/>
                  </a:lnTo>
                  <a:lnTo>
                    <a:pt x="472694" y="163271"/>
                  </a:lnTo>
                  <a:lnTo>
                    <a:pt x="470535" y="157886"/>
                  </a:lnTo>
                  <a:lnTo>
                    <a:pt x="468971" y="150469"/>
                  </a:lnTo>
                  <a:close/>
                </a:path>
                <a:path w="476250" h="173989">
                  <a:moveTo>
                    <a:pt x="468249" y="94805"/>
                  </a:moveTo>
                  <a:lnTo>
                    <a:pt x="408940" y="94805"/>
                  </a:lnTo>
                  <a:lnTo>
                    <a:pt x="408875" y="112369"/>
                  </a:lnTo>
                  <a:lnTo>
                    <a:pt x="407797" y="118148"/>
                  </a:lnTo>
                  <a:lnTo>
                    <a:pt x="402971" y="127571"/>
                  </a:lnTo>
                  <a:lnTo>
                    <a:pt x="398780" y="131571"/>
                  </a:lnTo>
                  <a:lnTo>
                    <a:pt x="392938" y="134835"/>
                  </a:lnTo>
                  <a:lnTo>
                    <a:pt x="387001" y="138239"/>
                  </a:lnTo>
                  <a:lnTo>
                    <a:pt x="386730" y="138239"/>
                  </a:lnTo>
                  <a:lnTo>
                    <a:pt x="380873" y="139750"/>
                  </a:lnTo>
                  <a:lnTo>
                    <a:pt x="468249" y="139750"/>
                  </a:lnTo>
                  <a:lnTo>
                    <a:pt x="468249" y="94805"/>
                  </a:lnTo>
                  <a:close/>
                </a:path>
                <a:path w="476250" h="173989">
                  <a:moveTo>
                    <a:pt x="380238" y="8191"/>
                  </a:moveTo>
                  <a:lnTo>
                    <a:pt x="370150" y="8381"/>
                  </a:lnTo>
                  <a:lnTo>
                    <a:pt x="371342" y="8381"/>
                  </a:lnTo>
                  <a:lnTo>
                    <a:pt x="363870" y="8821"/>
                  </a:lnTo>
                  <a:lnTo>
                    <a:pt x="318008" y="22123"/>
                  </a:lnTo>
                  <a:lnTo>
                    <a:pt x="298577" y="56857"/>
                  </a:lnTo>
                  <a:lnTo>
                    <a:pt x="356488" y="62953"/>
                  </a:lnTo>
                  <a:lnTo>
                    <a:pt x="358902" y="56108"/>
                  </a:lnTo>
                  <a:lnTo>
                    <a:pt x="361950" y="51447"/>
                  </a:lnTo>
                  <a:lnTo>
                    <a:pt x="365887" y="48971"/>
                  </a:lnTo>
                  <a:lnTo>
                    <a:pt x="370840" y="45796"/>
                  </a:lnTo>
                  <a:lnTo>
                    <a:pt x="378206" y="44208"/>
                  </a:lnTo>
                  <a:lnTo>
                    <a:pt x="464256" y="44208"/>
                  </a:lnTo>
                  <a:lnTo>
                    <a:pt x="460756" y="34759"/>
                  </a:lnTo>
                  <a:lnTo>
                    <a:pt x="424053" y="11239"/>
                  </a:lnTo>
                  <a:lnTo>
                    <a:pt x="393192" y="8381"/>
                  </a:lnTo>
                  <a:lnTo>
                    <a:pt x="380238" y="8191"/>
                  </a:lnTo>
                  <a:close/>
                </a:path>
                <a:path w="476250" h="173989">
                  <a:moveTo>
                    <a:pt x="162433" y="73228"/>
                  </a:moveTo>
                  <a:lnTo>
                    <a:pt x="0" y="73228"/>
                  </a:lnTo>
                  <a:lnTo>
                    <a:pt x="0" y="121297"/>
                  </a:lnTo>
                  <a:lnTo>
                    <a:pt x="162433" y="121297"/>
                  </a:lnTo>
                  <a:lnTo>
                    <a:pt x="162433" y="73228"/>
                  </a:lnTo>
                  <a:close/>
                </a:path>
                <a:path w="476250" h="173989">
                  <a:moveTo>
                    <a:pt x="162433" y="0"/>
                  </a:moveTo>
                  <a:lnTo>
                    <a:pt x="0" y="0"/>
                  </a:lnTo>
                  <a:lnTo>
                    <a:pt x="0" y="48374"/>
                  </a:lnTo>
                  <a:lnTo>
                    <a:pt x="162433" y="48374"/>
                  </a:lnTo>
                  <a:lnTo>
                    <a:pt x="162433" y="0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10714" y="6077762"/>
              <a:ext cx="476250" cy="173990"/>
            </a:xfrm>
            <a:custGeom>
              <a:avLst/>
              <a:gdLst/>
              <a:ahLst/>
              <a:cxnLst/>
              <a:rect l="l" t="t" r="r" b="b"/>
              <a:pathLst>
                <a:path w="476250" h="173989">
                  <a:moveTo>
                    <a:pt x="408940" y="94805"/>
                  </a:moveTo>
                  <a:lnTo>
                    <a:pt x="402657" y="96970"/>
                  </a:lnTo>
                  <a:lnTo>
                    <a:pt x="396208" y="99006"/>
                  </a:lnTo>
                  <a:lnTo>
                    <a:pt x="389616" y="100913"/>
                  </a:lnTo>
                  <a:lnTo>
                    <a:pt x="382905" y="102692"/>
                  </a:lnTo>
                  <a:lnTo>
                    <a:pt x="370713" y="105968"/>
                  </a:lnTo>
                  <a:lnTo>
                    <a:pt x="362838" y="109194"/>
                  </a:lnTo>
                  <a:lnTo>
                    <a:pt x="359537" y="112369"/>
                  </a:lnTo>
                  <a:lnTo>
                    <a:pt x="356235" y="115646"/>
                  </a:lnTo>
                  <a:lnTo>
                    <a:pt x="354584" y="119367"/>
                  </a:lnTo>
                  <a:lnTo>
                    <a:pt x="354584" y="123532"/>
                  </a:lnTo>
                  <a:lnTo>
                    <a:pt x="354584" y="128295"/>
                  </a:lnTo>
                  <a:lnTo>
                    <a:pt x="356235" y="132181"/>
                  </a:lnTo>
                  <a:lnTo>
                    <a:pt x="359537" y="135216"/>
                  </a:lnTo>
                  <a:lnTo>
                    <a:pt x="362838" y="138239"/>
                  </a:lnTo>
                  <a:lnTo>
                    <a:pt x="367665" y="139750"/>
                  </a:lnTo>
                  <a:lnTo>
                    <a:pt x="374142" y="139750"/>
                  </a:lnTo>
                  <a:lnTo>
                    <a:pt x="380873" y="139750"/>
                  </a:lnTo>
                  <a:lnTo>
                    <a:pt x="387223" y="138112"/>
                  </a:lnTo>
                  <a:lnTo>
                    <a:pt x="392938" y="134835"/>
                  </a:lnTo>
                  <a:lnTo>
                    <a:pt x="398780" y="131571"/>
                  </a:lnTo>
                  <a:lnTo>
                    <a:pt x="402971" y="127571"/>
                  </a:lnTo>
                  <a:lnTo>
                    <a:pt x="405384" y="122859"/>
                  </a:lnTo>
                  <a:lnTo>
                    <a:pt x="407797" y="118148"/>
                  </a:lnTo>
                  <a:lnTo>
                    <a:pt x="408940" y="112026"/>
                  </a:lnTo>
                  <a:lnTo>
                    <a:pt x="408940" y="104482"/>
                  </a:lnTo>
                  <a:lnTo>
                    <a:pt x="408940" y="94805"/>
                  </a:lnTo>
                  <a:close/>
                </a:path>
                <a:path w="476250" h="173989">
                  <a:moveTo>
                    <a:pt x="0" y="73228"/>
                  </a:moveTo>
                  <a:lnTo>
                    <a:pt x="162433" y="73228"/>
                  </a:lnTo>
                  <a:lnTo>
                    <a:pt x="162433" y="121297"/>
                  </a:lnTo>
                  <a:lnTo>
                    <a:pt x="0" y="121297"/>
                  </a:lnTo>
                  <a:lnTo>
                    <a:pt x="0" y="73228"/>
                  </a:lnTo>
                  <a:close/>
                </a:path>
                <a:path w="476250" h="173989">
                  <a:moveTo>
                    <a:pt x="380238" y="8191"/>
                  </a:moveTo>
                  <a:lnTo>
                    <a:pt x="424053" y="11239"/>
                  </a:lnTo>
                  <a:lnTo>
                    <a:pt x="460756" y="34759"/>
                  </a:lnTo>
                  <a:lnTo>
                    <a:pt x="468249" y="58940"/>
                  </a:lnTo>
                  <a:lnTo>
                    <a:pt x="468249" y="66382"/>
                  </a:lnTo>
                  <a:lnTo>
                    <a:pt x="468249" y="136182"/>
                  </a:lnTo>
                  <a:lnTo>
                    <a:pt x="468249" y="143624"/>
                  </a:lnTo>
                  <a:lnTo>
                    <a:pt x="468756" y="149453"/>
                  </a:lnTo>
                  <a:lnTo>
                    <a:pt x="469646" y="153669"/>
                  </a:lnTo>
                  <a:lnTo>
                    <a:pt x="470535" y="157886"/>
                  </a:lnTo>
                  <a:lnTo>
                    <a:pt x="472694" y="163271"/>
                  </a:lnTo>
                  <a:lnTo>
                    <a:pt x="475869" y="169811"/>
                  </a:lnTo>
                  <a:lnTo>
                    <a:pt x="418973" y="169811"/>
                  </a:lnTo>
                  <a:lnTo>
                    <a:pt x="416687" y="165747"/>
                  </a:lnTo>
                  <a:lnTo>
                    <a:pt x="415163" y="162648"/>
                  </a:lnTo>
                  <a:lnTo>
                    <a:pt x="414528" y="160515"/>
                  </a:lnTo>
                  <a:lnTo>
                    <a:pt x="413766" y="158381"/>
                  </a:lnTo>
                  <a:lnTo>
                    <a:pt x="413131" y="155028"/>
                  </a:lnTo>
                  <a:lnTo>
                    <a:pt x="412369" y="150469"/>
                  </a:lnTo>
                  <a:lnTo>
                    <a:pt x="406463" y="155786"/>
                  </a:lnTo>
                  <a:lnTo>
                    <a:pt x="371411" y="171754"/>
                  </a:lnTo>
                  <a:lnTo>
                    <a:pt x="351409" y="173393"/>
                  </a:lnTo>
                  <a:lnTo>
                    <a:pt x="338147" y="172573"/>
                  </a:lnTo>
                  <a:lnTo>
                    <a:pt x="302055" y="153359"/>
                  </a:lnTo>
                  <a:lnTo>
                    <a:pt x="293750" y="127990"/>
                  </a:lnTo>
                  <a:lnTo>
                    <a:pt x="294417" y="119389"/>
                  </a:lnTo>
                  <a:lnTo>
                    <a:pt x="319389" y="88258"/>
                  </a:lnTo>
                  <a:lnTo>
                    <a:pt x="358957" y="77950"/>
                  </a:lnTo>
                  <a:lnTo>
                    <a:pt x="371506" y="75295"/>
                  </a:lnTo>
                  <a:lnTo>
                    <a:pt x="408940" y="64300"/>
                  </a:lnTo>
                  <a:lnTo>
                    <a:pt x="408940" y="56857"/>
                  </a:lnTo>
                  <a:lnTo>
                    <a:pt x="407416" y="51650"/>
                  </a:lnTo>
                  <a:lnTo>
                    <a:pt x="404368" y="48666"/>
                  </a:lnTo>
                  <a:lnTo>
                    <a:pt x="401319" y="45694"/>
                  </a:lnTo>
                  <a:lnTo>
                    <a:pt x="395859" y="44208"/>
                  </a:lnTo>
                  <a:lnTo>
                    <a:pt x="388112" y="44208"/>
                  </a:lnTo>
                  <a:lnTo>
                    <a:pt x="378206" y="44208"/>
                  </a:lnTo>
                  <a:lnTo>
                    <a:pt x="370840" y="45796"/>
                  </a:lnTo>
                  <a:lnTo>
                    <a:pt x="365887" y="48971"/>
                  </a:lnTo>
                  <a:lnTo>
                    <a:pt x="361950" y="51447"/>
                  </a:lnTo>
                  <a:lnTo>
                    <a:pt x="358902" y="56108"/>
                  </a:lnTo>
                  <a:lnTo>
                    <a:pt x="356488" y="62953"/>
                  </a:lnTo>
                  <a:lnTo>
                    <a:pt x="298577" y="56857"/>
                  </a:lnTo>
                  <a:lnTo>
                    <a:pt x="318008" y="22123"/>
                  </a:lnTo>
                  <a:lnTo>
                    <a:pt x="356145" y="9611"/>
                  </a:lnTo>
                  <a:lnTo>
                    <a:pt x="371905" y="8348"/>
                  </a:lnTo>
                  <a:lnTo>
                    <a:pt x="380238" y="8191"/>
                  </a:lnTo>
                  <a:close/>
                </a:path>
                <a:path w="476250" h="173989">
                  <a:moveTo>
                    <a:pt x="0" y="0"/>
                  </a:moveTo>
                  <a:lnTo>
                    <a:pt x="162433" y="0"/>
                  </a:lnTo>
                  <a:lnTo>
                    <a:pt x="162433" y="48374"/>
                  </a:lnTo>
                  <a:lnTo>
                    <a:pt x="0" y="48374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012820" y="6052807"/>
              <a:ext cx="171450" cy="171513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321811" y="6029401"/>
              <a:ext cx="493395" cy="222250"/>
            </a:xfrm>
            <a:custGeom>
              <a:avLst/>
              <a:gdLst/>
              <a:ahLst/>
              <a:cxnLst/>
              <a:rect l="l" t="t" r="r" b="b"/>
              <a:pathLst>
                <a:path w="493395" h="222250">
                  <a:moveTo>
                    <a:pt x="268859" y="157454"/>
                  </a:moveTo>
                  <a:lnTo>
                    <a:pt x="204088" y="157454"/>
                  </a:lnTo>
                  <a:lnTo>
                    <a:pt x="204088" y="218173"/>
                  </a:lnTo>
                  <a:lnTo>
                    <a:pt x="268859" y="218173"/>
                  </a:lnTo>
                  <a:lnTo>
                    <a:pt x="268859" y="157454"/>
                  </a:lnTo>
                  <a:close/>
                </a:path>
                <a:path w="493395" h="222250">
                  <a:moveTo>
                    <a:pt x="158530" y="194805"/>
                  </a:moveTo>
                  <a:lnTo>
                    <a:pt x="56768" y="194805"/>
                  </a:lnTo>
                  <a:lnTo>
                    <a:pt x="62555" y="201589"/>
                  </a:lnTo>
                  <a:lnTo>
                    <a:pt x="99863" y="221326"/>
                  </a:lnTo>
                  <a:lnTo>
                    <a:pt x="107696" y="221754"/>
                  </a:lnTo>
                  <a:lnTo>
                    <a:pt x="116742" y="221145"/>
                  </a:lnTo>
                  <a:lnTo>
                    <a:pt x="155082" y="199759"/>
                  </a:lnTo>
                  <a:lnTo>
                    <a:pt x="158530" y="194805"/>
                  </a:lnTo>
                  <a:close/>
                </a:path>
                <a:path w="493395" h="222250">
                  <a:moveTo>
                    <a:pt x="61213" y="0"/>
                  </a:moveTo>
                  <a:lnTo>
                    <a:pt x="0" y="0"/>
                  </a:lnTo>
                  <a:lnTo>
                    <a:pt x="0" y="218173"/>
                  </a:lnTo>
                  <a:lnTo>
                    <a:pt x="56768" y="218173"/>
                  </a:lnTo>
                  <a:lnTo>
                    <a:pt x="56768" y="194805"/>
                  </a:lnTo>
                  <a:lnTo>
                    <a:pt x="158530" y="194805"/>
                  </a:lnTo>
                  <a:lnTo>
                    <a:pt x="160641" y="191771"/>
                  </a:lnTo>
                  <a:lnTo>
                    <a:pt x="165353" y="182537"/>
                  </a:lnTo>
                  <a:lnTo>
                    <a:pt x="167268" y="177393"/>
                  </a:lnTo>
                  <a:lnTo>
                    <a:pt x="80010" y="177393"/>
                  </a:lnTo>
                  <a:lnTo>
                    <a:pt x="73640" y="174396"/>
                  </a:lnTo>
                  <a:lnTo>
                    <a:pt x="71820" y="172290"/>
                  </a:lnTo>
                  <a:lnTo>
                    <a:pt x="68569" y="168389"/>
                  </a:lnTo>
                  <a:lnTo>
                    <a:pt x="68452" y="168249"/>
                  </a:lnTo>
                  <a:lnTo>
                    <a:pt x="65218" y="163124"/>
                  </a:lnTo>
                  <a:lnTo>
                    <a:pt x="65119" y="162967"/>
                  </a:lnTo>
                  <a:lnTo>
                    <a:pt x="62751" y="156322"/>
                  </a:lnTo>
                  <a:lnTo>
                    <a:pt x="61309" y="148198"/>
                  </a:lnTo>
                  <a:lnTo>
                    <a:pt x="60833" y="138709"/>
                  </a:lnTo>
                  <a:lnTo>
                    <a:pt x="61311" y="129994"/>
                  </a:lnTo>
                  <a:lnTo>
                    <a:pt x="80517" y="101790"/>
                  </a:lnTo>
                  <a:lnTo>
                    <a:pt x="168946" y="101790"/>
                  </a:lnTo>
                  <a:lnTo>
                    <a:pt x="163381" y="88823"/>
                  </a:lnTo>
                  <a:lnTo>
                    <a:pt x="155066" y="77317"/>
                  </a:lnTo>
                  <a:lnTo>
                    <a:pt x="153170" y="75603"/>
                  </a:lnTo>
                  <a:lnTo>
                    <a:pt x="61213" y="75603"/>
                  </a:lnTo>
                  <a:lnTo>
                    <a:pt x="61213" y="0"/>
                  </a:lnTo>
                  <a:close/>
                </a:path>
                <a:path w="493395" h="222250">
                  <a:moveTo>
                    <a:pt x="168946" y="101790"/>
                  </a:moveTo>
                  <a:lnTo>
                    <a:pt x="95630" y="101790"/>
                  </a:lnTo>
                  <a:lnTo>
                    <a:pt x="101725" y="104851"/>
                  </a:lnTo>
                  <a:lnTo>
                    <a:pt x="101577" y="104851"/>
                  </a:lnTo>
                  <a:lnTo>
                    <a:pt x="113383" y="138709"/>
                  </a:lnTo>
                  <a:lnTo>
                    <a:pt x="112956" y="147984"/>
                  </a:lnTo>
                  <a:lnTo>
                    <a:pt x="111585" y="156322"/>
                  </a:lnTo>
                  <a:lnTo>
                    <a:pt x="109338" y="162967"/>
                  </a:lnTo>
                  <a:lnTo>
                    <a:pt x="109285" y="163124"/>
                  </a:lnTo>
                  <a:lnTo>
                    <a:pt x="106130" y="168249"/>
                  </a:lnTo>
                  <a:lnTo>
                    <a:pt x="106045" y="168389"/>
                  </a:lnTo>
                  <a:lnTo>
                    <a:pt x="101218" y="174396"/>
                  </a:lnTo>
                  <a:lnTo>
                    <a:pt x="95123" y="177393"/>
                  </a:lnTo>
                  <a:lnTo>
                    <a:pt x="167268" y="177393"/>
                  </a:lnTo>
                  <a:lnTo>
                    <a:pt x="173914" y="138709"/>
                  </a:lnTo>
                  <a:lnTo>
                    <a:pt x="173989" y="136918"/>
                  </a:lnTo>
                  <a:lnTo>
                    <a:pt x="172819" y="118626"/>
                  </a:lnTo>
                  <a:lnTo>
                    <a:pt x="169290" y="102593"/>
                  </a:lnTo>
                  <a:lnTo>
                    <a:pt x="168946" y="101790"/>
                  </a:lnTo>
                  <a:close/>
                </a:path>
                <a:path w="493395" h="222250">
                  <a:moveTo>
                    <a:pt x="107314" y="56553"/>
                  </a:moveTo>
                  <a:lnTo>
                    <a:pt x="100504" y="56850"/>
                  </a:lnTo>
                  <a:lnTo>
                    <a:pt x="93197" y="57850"/>
                  </a:lnTo>
                  <a:lnTo>
                    <a:pt x="93530" y="57850"/>
                  </a:lnTo>
                  <a:lnTo>
                    <a:pt x="87741" y="59232"/>
                  </a:lnTo>
                  <a:lnTo>
                    <a:pt x="81787" y="61315"/>
                  </a:lnTo>
                  <a:lnTo>
                    <a:pt x="74167" y="64490"/>
                  </a:lnTo>
                  <a:lnTo>
                    <a:pt x="67310" y="69253"/>
                  </a:lnTo>
                  <a:lnTo>
                    <a:pt x="61213" y="75603"/>
                  </a:lnTo>
                  <a:lnTo>
                    <a:pt x="153170" y="75603"/>
                  </a:lnTo>
                  <a:lnTo>
                    <a:pt x="145016" y="68233"/>
                  </a:lnTo>
                  <a:lnTo>
                    <a:pt x="133715" y="61744"/>
                  </a:lnTo>
                  <a:lnTo>
                    <a:pt x="121152" y="57850"/>
                  </a:lnTo>
                  <a:lnTo>
                    <a:pt x="107314" y="56553"/>
                  </a:lnTo>
                  <a:close/>
                </a:path>
                <a:path w="493395" h="222250">
                  <a:moveTo>
                    <a:pt x="420370" y="0"/>
                  </a:moveTo>
                  <a:lnTo>
                    <a:pt x="308228" y="0"/>
                  </a:lnTo>
                  <a:lnTo>
                    <a:pt x="308228" y="218173"/>
                  </a:lnTo>
                  <a:lnTo>
                    <a:pt x="376047" y="218173"/>
                  </a:lnTo>
                  <a:lnTo>
                    <a:pt x="376047" y="137210"/>
                  </a:lnTo>
                  <a:lnTo>
                    <a:pt x="412876" y="137210"/>
                  </a:lnTo>
                  <a:lnTo>
                    <a:pt x="462293" y="126746"/>
                  </a:lnTo>
                  <a:lnTo>
                    <a:pt x="488441" y="96396"/>
                  </a:lnTo>
                  <a:lnTo>
                    <a:pt x="489351" y="93014"/>
                  </a:lnTo>
                  <a:lnTo>
                    <a:pt x="376047" y="93014"/>
                  </a:lnTo>
                  <a:lnTo>
                    <a:pt x="376047" y="44348"/>
                  </a:lnTo>
                  <a:lnTo>
                    <a:pt x="490337" y="44348"/>
                  </a:lnTo>
                  <a:lnTo>
                    <a:pt x="488838" y="38507"/>
                  </a:lnTo>
                  <a:lnTo>
                    <a:pt x="452374" y="4352"/>
                  </a:lnTo>
                  <a:lnTo>
                    <a:pt x="437514" y="1088"/>
                  </a:lnTo>
                  <a:lnTo>
                    <a:pt x="420370" y="0"/>
                  </a:lnTo>
                  <a:close/>
                </a:path>
                <a:path w="493395" h="222250">
                  <a:moveTo>
                    <a:pt x="490337" y="44348"/>
                  </a:moveTo>
                  <a:lnTo>
                    <a:pt x="395224" y="44348"/>
                  </a:lnTo>
                  <a:lnTo>
                    <a:pt x="403911" y="44793"/>
                  </a:lnTo>
                  <a:lnTo>
                    <a:pt x="411099" y="46131"/>
                  </a:lnTo>
                  <a:lnTo>
                    <a:pt x="416762" y="48361"/>
                  </a:lnTo>
                  <a:lnTo>
                    <a:pt x="420877" y="51485"/>
                  </a:lnTo>
                  <a:lnTo>
                    <a:pt x="425450" y="56248"/>
                  </a:lnTo>
                  <a:lnTo>
                    <a:pt x="427736" y="62052"/>
                  </a:lnTo>
                  <a:lnTo>
                    <a:pt x="427736" y="75946"/>
                  </a:lnTo>
                  <a:lnTo>
                    <a:pt x="392557" y="93014"/>
                  </a:lnTo>
                  <a:lnTo>
                    <a:pt x="489351" y="93014"/>
                  </a:lnTo>
                  <a:lnTo>
                    <a:pt x="492156" y="82582"/>
                  </a:lnTo>
                  <a:lnTo>
                    <a:pt x="493395" y="66967"/>
                  </a:lnTo>
                  <a:lnTo>
                    <a:pt x="492253" y="51817"/>
                  </a:lnTo>
                  <a:lnTo>
                    <a:pt x="490451" y="44793"/>
                  </a:lnTo>
                  <a:lnTo>
                    <a:pt x="490337" y="44348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82645" y="6131191"/>
              <a:ext cx="208279" cy="116839"/>
            </a:xfrm>
            <a:custGeom>
              <a:avLst/>
              <a:gdLst/>
              <a:ahLst/>
              <a:cxnLst/>
              <a:rect l="l" t="t" r="r" b="b"/>
              <a:pathLst>
                <a:path w="208279" h="116839">
                  <a:moveTo>
                    <a:pt x="143255" y="55664"/>
                  </a:moveTo>
                  <a:lnTo>
                    <a:pt x="208025" y="55664"/>
                  </a:lnTo>
                  <a:lnTo>
                    <a:pt x="208025" y="116382"/>
                  </a:lnTo>
                  <a:lnTo>
                    <a:pt x="143255" y="116382"/>
                  </a:lnTo>
                  <a:lnTo>
                    <a:pt x="143255" y="55664"/>
                  </a:lnTo>
                  <a:close/>
                </a:path>
                <a:path w="208279" h="116839">
                  <a:moveTo>
                    <a:pt x="27939" y="0"/>
                  </a:moveTo>
                  <a:lnTo>
                    <a:pt x="19684" y="0"/>
                  </a:lnTo>
                  <a:lnTo>
                    <a:pt x="12953" y="3060"/>
                  </a:lnTo>
                  <a:lnTo>
                    <a:pt x="0" y="36918"/>
                  </a:lnTo>
                  <a:lnTo>
                    <a:pt x="476" y="46408"/>
                  </a:lnTo>
                  <a:lnTo>
                    <a:pt x="19176" y="75603"/>
                  </a:lnTo>
                  <a:lnTo>
                    <a:pt x="27050" y="75603"/>
                  </a:lnTo>
                  <a:lnTo>
                    <a:pt x="34289" y="75603"/>
                  </a:lnTo>
                  <a:lnTo>
                    <a:pt x="52577" y="36321"/>
                  </a:lnTo>
                  <a:lnTo>
                    <a:pt x="52127" y="27565"/>
                  </a:lnTo>
                  <a:lnTo>
                    <a:pt x="34797" y="0"/>
                  </a:lnTo>
                  <a:lnTo>
                    <a:pt x="27939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625469" y="6024829"/>
              <a:ext cx="194310" cy="22731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3321811" y="6029401"/>
              <a:ext cx="173990" cy="222250"/>
            </a:xfrm>
            <a:custGeom>
              <a:avLst/>
              <a:gdLst/>
              <a:ahLst/>
              <a:cxnLst/>
              <a:rect l="l" t="t" r="r" b="b"/>
              <a:pathLst>
                <a:path w="173989" h="222250">
                  <a:moveTo>
                    <a:pt x="0" y="0"/>
                  </a:moveTo>
                  <a:lnTo>
                    <a:pt x="61213" y="0"/>
                  </a:lnTo>
                  <a:lnTo>
                    <a:pt x="61213" y="75603"/>
                  </a:lnTo>
                  <a:lnTo>
                    <a:pt x="67310" y="69253"/>
                  </a:lnTo>
                  <a:lnTo>
                    <a:pt x="107314" y="56553"/>
                  </a:lnTo>
                  <a:lnTo>
                    <a:pt x="121152" y="57850"/>
                  </a:lnTo>
                  <a:lnTo>
                    <a:pt x="155066" y="77317"/>
                  </a:lnTo>
                  <a:lnTo>
                    <a:pt x="172819" y="118626"/>
                  </a:lnTo>
                  <a:lnTo>
                    <a:pt x="173989" y="136918"/>
                  </a:lnTo>
                  <a:lnTo>
                    <a:pt x="173462" y="149479"/>
                  </a:lnTo>
                  <a:lnTo>
                    <a:pt x="160641" y="191771"/>
                  </a:lnTo>
                  <a:lnTo>
                    <a:pt x="125396" y="219316"/>
                  </a:lnTo>
                  <a:lnTo>
                    <a:pt x="107696" y="221754"/>
                  </a:lnTo>
                  <a:lnTo>
                    <a:pt x="99863" y="221326"/>
                  </a:lnTo>
                  <a:lnTo>
                    <a:pt x="62555" y="201589"/>
                  </a:lnTo>
                  <a:lnTo>
                    <a:pt x="56768" y="194805"/>
                  </a:lnTo>
                  <a:lnTo>
                    <a:pt x="56768" y="218173"/>
                  </a:lnTo>
                  <a:lnTo>
                    <a:pt x="0" y="218173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878323" y="5475732"/>
              <a:ext cx="3438525" cy="908685"/>
            </a:xfrm>
            <a:custGeom>
              <a:avLst/>
              <a:gdLst/>
              <a:ahLst/>
              <a:cxnLst/>
              <a:rect l="l" t="t" r="r" b="b"/>
              <a:pathLst>
                <a:path w="3438525" h="908685">
                  <a:moveTo>
                    <a:pt x="3438144" y="0"/>
                  </a:moveTo>
                  <a:lnTo>
                    <a:pt x="0" y="0"/>
                  </a:lnTo>
                  <a:lnTo>
                    <a:pt x="0" y="908304"/>
                  </a:lnTo>
                  <a:lnTo>
                    <a:pt x="3438144" y="908304"/>
                  </a:lnTo>
                  <a:lnTo>
                    <a:pt x="3438144" y="0"/>
                  </a:lnTo>
                  <a:close/>
                </a:path>
              </a:pathLst>
            </a:custGeom>
            <a:solidFill>
              <a:srgbClr val="FFFF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878323" y="5475732"/>
              <a:ext cx="3438525" cy="908685"/>
            </a:xfrm>
            <a:custGeom>
              <a:avLst/>
              <a:gdLst/>
              <a:ahLst/>
              <a:cxnLst/>
              <a:rect l="l" t="t" r="r" b="b"/>
              <a:pathLst>
                <a:path w="3438525" h="908685">
                  <a:moveTo>
                    <a:pt x="0" y="908304"/>
                  </a:moveTo>
                  <a:lnTo>
                    <a:pt x="3438144" y="908304"/>
                  </a:lnTo>
                  <a:lnTo>
                    <a:pt x="3438144" y="0"/>
                  </a:lnTo>
                  <a:lnTo>
                    <a:pt x="0" y="0"/>
                  </a:lnTo>
                  <a:lnTo>
                    <a:pt x="0" y="9083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158232" y="5579109"/>
              <a:ext cx="1408811" cy="29522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697218" y="5631230"/>
              <a:ext cx="171703" cy="13044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991095" y="5639422"/>
              <a:ext cx="191134" cy="174345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7296277" y="5702625"/>
              <a:ext cx="88265" cy="46990"/>
            </a:xfrm>
            <a:custGeom>
              <a:avLst/>
              <a:gdLst/>
              <a:ahLst/>
              <a:cxnLst/>
              <a:rect l="l" t="t" r="r" b="b"/>
              <a:pathLst>
                <a:path w="88265" h="46989">
                  <a:moveTo>
                    <a:pt x="88106" y="0"/>
                  </a:moveTo>
                  <a:lnTo>
                    <a:pt x="0" y="0"/>
                  </a:lnTo>
                  <a:lnTo>
                    <a:pt x="0" y="46880"/>
                  </a:lnTo>
                  <a:lnTo>
                    <a:pt x="88106" y="46880"/>
                  </a:lnTo>
                  <a:lnTo>
                    <a:pt x="88106" y="0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296277" y="5702625"/>
              <a:ext cx="88265" cy="46990"/>
            </a:xfrm>
            <a:custGeom>
              <a:avLst/>
              <a:gdLst/>
              <a:ahLst/>
              <a:cxnLst/>
              <a:rect l="l" t="t" r="r" b="b"/>
              <a:pathLst>
                <a:path w="88265" h="46989">
                  <a:moveTo>
                    <a:pt x="0" y="46880"/>
                  </a:moveTo>
                  <a:lnTo>
                    <a:pt x="88106" y="46880"/>
                  </a:lnTo>
                  <a:lnTo>
                    <a:pt x="88106" y="0"/>
                  </a:lnTo>
                  <a:lnTo>
                    <a:pt x="0" y="0"/>
                  </a:lnTo>
                  <a:lnTo>
                    <a:pt x="0" y="4688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512431" y="5583682"/>
              <a:ext cx="534670" cy="247015"/>
            </a:xfrm>
            <a:custGeom>
              <a:avLst/>
              <a:gdLst/>
              <a:ahLst/>
              <a:cxnLst/>
              <a:rect l="l" t="t" r="r" b="b"/>
              <a:pathLst>
                <a:path w="534670" h="247014">
                  <a:moveTo>
                    <a:pt x="268732" y="161213"/>
                  </a:moveTo>
                  <a:lnTo>
                    <a:pt x="203962" y="161213"/>
                  </a:lnTo>
                  <a:lnTo>
                    <a:pt x="203962" y="221932"/>
                  </a:lnTo>
                  <a:lnTo>
                    <a:pt x="268732" y="221932"/>
                  </a:lnTo>
                  <a:lnTo>
                    <a:pt x="268732" y="161213"/>
                  </a:lnTo>
                  <a:close/>
                </a:path>
                <a:path w="534670" h="247014">
                  <a:moveTo>
                    <a:pt x="158479" y="198564"/>
                  </a:moveTo>
                  <a:lnTo>
                    <a:pt x="56642" y="198564"/>
                  </a:lnTo>
                  <a:lnTo>
                    <a:pt x="62428" y="205348"/>
                  </a:lnTo>
                  <a:lnTo>
                    <a:pt x="99754" y="225085"/>
                  </a:lnTo>
                  <a:lnTo>
                    <a:pt x="107569" y="225513"/>
                  </a:lnTo>
                  <a:lnTo>
                    <a:pt x="116671" y="224904"/>
                  </a:lnTo>
                  <a:lnTo>
                    <a:pt x="155035" y="203519"/>
                  </a:lnTo>
                  <a:lnTo>
                    <a:pt x="158479" y="198564"/>
                  </a:lnTo>
                  <a:close/>
                </a:path>
                <a:path w="534670" h="247014">
                  <a:moveTo>
                    <a:pt x="61087" y="3810"/>
                  </a:moveTo>
                  <a:lnTo>
                    <a:pt x="0" y="3810"/>
                  </a:lnTo>
                  <a:lnTo>
                    <a:pt x="0" y="221932"/>
                  </a:lnTo>
                  <a:lnTo>
                    <a:pt x="56642" y="221932"/>
                  </a:lnTo>
                  <a:lnTo>
                    <a:pt x="56642" y="198564"/>
                  </a:lnTo>
                  <a:lnTo>
                    <a:pt x="158479" y="198564"/>
                  </a:lnTo>
                  <a:lnTo>
                    <a:pt x="160587" y="195530"/>
                  </a:lnTo>
                  <a:lnTo>
                    <a:pt x="165353" y="186296"/>
                  </a:lnTo>
                  <a:lnTo>
                    <a:pt x="167241" y="181152"/>
                  </a:lnTo>
                  <a:lnTo>
                    <a:pt x="79883" y="181152"/>
                  </a:lnTo>
                  <a:lnTo>
                    <a:pt x="73513" y="178155"/>
                  </a:lnTo>
                  <a:lnTo>
                    <a:pt x="71693" y="176050"/>
                  </a:lnTo>
                  <a:lnTo>
                    <a:pt x="68442" y="172148"/>
                  </a:lnTo>
                  <a:lnTo>
                    <a:pt x="68325" y="172008"/>
                  </a:lnTo>
                  <a:lnTo>
                    <a:pt x="65091" y="166883"/>
                  </a:lnTo>
                  <a:lnTo>
                    <a:pt x="64992" y="166726"/>
                  </a:lnTo>
                  <a:lnTo>
                    <a:pt x="62625" y="160081"/>
                  </a:lnTo>
                  <a:lnTo>
                    <a:pt x="61182" y="151952"/>
                  </a:lnTo>
                  <a:lnTo>
                    <a:pt x="60705" y="142455"/>
                  </a:lnTo>
                  <a:lnTo>
                    <a:pt x="61184" y="133748"/>
                  </a:lnTo>
                  <a:lnTo>
                    <a:pt x="80391" y="105549"/>
                  </a:lnTo>
                  <a:lnTo>
                    <a:pt x="168898" y="105549"/>
                  </a:lnTo>
                  <a:lnTo>
                    <a:pt x="163327" y="92582"/>
                  </a:lnTo>
                  <a:lnTo>
                    <a:pt x="155067" y="81076"/>
                  </a:lnTo>
                  <a:lnTo>
                    <a:pt x="153166" y="79362"/>
                  </a:lnTo>
                  <a:lnTo>
                    <a:pt x="61087" y="79362"/>
                  </a:lnTo>
                  <a:lnTo>
                    <a:pt x="61087" y="3810"/>
                  </a:lnTo>
                  <a:close/>
                </a:path>
                <a:path w="534670" h="247014">
                  <a:moveTo>
                    <a:pt x="168898" y="105549"/>
                  </a:moveTo>
                  <a:lnTo>
                    <a:pt x="95503" y="105549"/>
                  </a:lnTo>
                  <a:lnTo>
                    <a:pt x="101573" y="108597"/>
                  </a:lnTo>
                  <a:lnTo>
                    <a:pt x="101440" y="108597"/>
                  </a:lnTo>
                  <a:lnTo>
                    <a:pt x="113383" y="142455"/>
                  </a:lnTo>
                  <a:lnTo>
                    <a:pt x="112938" y="151744"/>
                  </a:lnTo>
                  <a:lnTo>
                    <a:pt x="111537" y="160081"/>
                  </a:lnTo>
                  <a:lnTo>
                    <a:pt x="109285" y="166726"/>
                  </a:lnTo>
                  <a:lnTo>
                    <a:pt x="109231" y="166883"/>
                  </a:lnTo>
                  <a:lnTo>
                    <a:pt x="106129" y="172008"/>
                  </a:lnTo>
                  <a:lnTo>
                    <a:pt x="106045" y="172148"/>
                  </a:lnTo>
                  <a:lnTo>
                    <a:pt x="101092" y="178155"/>
                  </a:lnTo>
                  <a:lnTo>
                    <a:pt x="94996" y="181152"/>
                  </a:lnTo>
                  <a:lnTo>
                    <a:pt x="167241" y="181152"/>
                  </a:lnTo>
                  <a:lnTo>
                    <a:pt x="169114" y="176050"/>
                  </a:lnTo>
                  <a:lnTo>
                    <a:pt x="171815" y="165030"/>
                  </a:lnTo>
                  <a:lnTo>
                    <a:pt x="173444" y="153238"/>
                  </a:lnTo>
                  <a:lnTo>
                    <a:pt x="173912" y="142455"/>
                  </a:lnTo>
                  <a:lnTo>
                    <a:pt x="173990" y="140677"/>
                  </a:lnTo>
                  <a:lnTo>
                    <a:pt x="172801" y="122385"/>
                  </a:lnTo>
                  <a:lnTo>
                    <a:pt x="169243" y="106352"/>
                  </a:lnTo>
                  <a:lnTo>
                    <a:pt x="168898" y="105549"/>
                  </a:lnTo>
                  <a:close/>
                </a:path>
                <a:path w="534670" h="247014">
                  <a:moveTo>
                    <a:pt x="107315" y="60312"/>
                  </a:moveTo>
                  <a:lnTo>
                    <a:pt x="100433" y="60609"/>
                  </a:lnTo>
                  <a:lnTo>
                    <a:pt x="93098" y="61610"/>
                  </a:lnTo>
                  <a:lnTo>
                    <a:pt x="93437" y="61610"/>
                  </a:lnTo>
                  <a:lnTo>
                    <a:pt x="87669" y="62991"/>
                  </a:lnTo>
                  <a:lnTo>
                    <a:pt x="81788" y="65074"/>
                  </a:lnTo>
                  <a:lnTo>
                    <a:pt x="74041" y="68249"/>
                  </a:lnTo>
                  <a:lnTo>
                    <a:pt x="67183" y="73012"/>
                  </a:lnTo>
                  <a:lnTo>
                    <a:pt x="61087" y="79362"/>
                  </a:lnTo>
                  <a:lnTo>
                    <a:pt x="153166" y="79362"/>
                  </a:lnTo>
                  <a:lnTo>
                    <a:pt x="144998" y="71992"/>
                  </a:lnTo>
                  <a:lnTo>
                    <a:pt x="133667" y="65503"/>
                  </a:lnTo>
                  <a:lnTo>
                    <a:pt x="121098" y="61610"/>
                  </a:lnTo>
                  <a:lnTo>
                    <a:pt x="107315" y="60312"/>
                  </a:lnTo>
                  <a:close/>
                </a:path>
                <a:path w="534670" h="247014">
                  <a:moveTo>
                    <a:pt x="530785" y="215988"/>
                  </a:moveTo>
                  <a:lnTo>
                    <a:pt x="468375" y="215988"/>
                  </a:lnTo>
                  <a:lnTo>
                    <a:pt x="471958" y="219182"/>
                  </a:lnTo>
                  <a:lnTo>
                    <a:pt x="508593" y="242910"/>
                  </a:lnTo>
                  <a:lnTo>
                    <a:pt x="515620" y="246494"/>
                  </a:lnTo>
                  <a:lnTo>
                    <a:pt x="530785" y="215988"/>
                  </a:lnTo>
                  <a:close/>
                </a:path>
                <a:path w="534670" h="247014">
                  <a:moveTo>
                    <a:pt x="412623" y="0"/>
                  </a:moveTo>
                  <a:lnTo>
                    <a:pt x="365299" y="7477"/>
                  </a:lnTo>
                  <a:lnTo>
                    <a:pt x="329692" y="29870"/>
                  </a:lnTo>
                  <a:lnTo>
                    <a:pt x="307501" y="65519"/>
                  </a:lnTo>
                  <a:lnTo>
                    <a:pt x="300061" y="112395"/>
                  </a:lnTo>
                  <a:lnTo>
                    <a:pt x="299974" y="113588"/>
                  </a:lnTo>
                  <a:lnTo>
                    <a:pt x="308451" y="162888"/>
                  </a:lnTo>
                  <a:lnTo>
                    <a:pt x="333883" y="199758"/>
                  </a:lnTo>
                  <a:lnTo>
                    <a:pt x="367887" y="219182"/>
                  </a:lnTo>
                  <a:lnTo>
                    <a:pt x="412369" y="225653"/>
                  </a:lnTo>
                  <a:lnTo>
                    <a:pt x="428442" y="225048"/>
                  </a:lnTo>
                  <a:lnTo>
                    <a:pt x="443134" y="223235"/>
                  </a:lnTo>
                  <a:lnTo>
                    <a:pt x="456445" y="220215"/>
                  </a:lnTo>
                  <a:lnTo>
                    <a:pt x="468375" y="215988"/>
                  </a:lnTo>
                  <a:lnTo>
                    <a:pt x="530785" y="215988"/>
                  </a:lnTo>
                  <a:lnTo>
                    <a:pt x="534416" y="208686"/>
                  </a:lnTo>
                  <a:lnTo>
                    <a:pt x="527812" y="205816"/>
                  </a:lnTo>
                  <a:lnTo>
                    <a:pt x="522604" y="203288"/>
                  </a:lnTo>
                  <a:lnTo>
                    <a:pt x="518795" y="201104"/>
                  </a:lnTo>
                  <a:lnTo>
                    <a:pt x="516254" y="199605"/>
                  </a:lnTo>
                  <a:lnTo>
                    <a:pt x="510667" y="195935"/>
                  </a:lnTo>
                  <a:lnTo>
                    <a:pt x="502285" y="190080"/>
                  </a:lnTo>
                  <a:lnTo>
                    <a:pt x="512133" y="175209"/>
                  </a:lnTo>
                  <a:lnTo>
                    <a:pt x="413130" y="175209"/>
                  </a:lnTo>
                  <a:lnTo>
                    <a:pt x="403682" y="174364"/>
                  </a:lnTo>
                  <a:lnTo>
                    <a:pt x="403226" y="174364"/>
                  </a:lnTo>
                  <a:lnTo>
                    <a:pt x="394080" y="171599"/>
                  </a:lnTo>
                  <a:lnTo>
                    <a:pt x="370458" y="141012"/>
                  </a:lnTo>
                  <a:lnTo>
                    <a:pt x="367492" y="112395"/>
                  </a:lnTo>
                  <a:lnTo>
                    <a:pt x="367411" y="110617"/>
                  </a:lnTo>
                  <a:lnTo>
                    <a:pt x="368153" y="97059"/>
                  </a:lnTo>
                  <a:lnTo>
                    <a:pt x="368194" y="96298"/>
                  </a:lnTo>
                  <a:lnTo>
                    <a:pt x="370524" y="84085"/>
                  </a:lnTo>
                  <a:lnTo>
                    <a:pt x="402949" y="51981"/>
                  </a:lnTo>
                  <a:lnTo>
                    <a:pt x="412496" y="51079"/>
                  </a:lnTo>
                  <a:lnTo>
                    <a:pt x="512204" y="51079"/>
                  </a:lnTo>
                  <a:lnTo>
                    <a:pt x="509478" y="45364"/>
                  </a:lnTo>
                  <a:lnTo>
                    <a:pt x="496570" y="29210"/>
                  </a:lnTo>
                  <a:lnTo>
                    <a:pt x="480238" y="16437"/>
                  </a:lnTo>
                  <a:lnTo>
                    <a:pt x="460787" y="7308"/>
                  </a:lnTo>
                  <a:lnTo>
                    <a:pt x="438415" y="1870"/>
                  </a:lnTo>
                  <a:lnTo>
                    <a:pt x="438836" y="1870"/>
                  </a:lnTo>
                  <a:lnTo>
                    <a:pt x="412623" y="0"/>
                  </a:lnTo>
                  <a:close/>
                </a:path>
                <a:path w="534670" h="247014">
                  <a:moveTo>
                    <a:pt x="409828" y="134124"/>
                  </a:moveTo>
                  <a:lnTo>
                    <a:pt x="399288" y="158381"/>
                  </a:lnTo>
                  <a:lnTo>
                    <a:pt x="407814" y="162084"/>
                  </a:lnTo>
                  <a:lnTo>
                    <a:pt x="415115" y="165898"/>
                  </a:lnTo>
                  <a:lnTo>
                    <a:pt x="421201" y="169824"/>
                  </a:lnTo>
                  <a:lnTo>
                    <a:pt x="426085" y="173863"/>
                  </a:lnTo>
                  <a:lnTo>
                    <a:pt x="422021" y="174752"/>
                  </a:lnTo>
                  <a:lnTo>
                    <a:pt x="417702" y="175209"/>
                  </a:lnTo>
                  <a:lnTo>
                    <a:pt x="512133" y="175209"/>
                  </a:lnTo>
                  <a:lnTo>
                    <a:pt x="512693" y="174364"/>
                  </a:lnTo>
                  <a:lnTo>
                    <a:pt x="520112" y="156229"/>
                  </a:lnTo>
                  <a:lnTo>
                    <a:pt x="520256" y="155562"/>
                  </a:lnTo>
                  <a:lnTo>
                    <a:pt x="450596" y="155562"/>
                  </a:lnTo>
                  <a:lnTo>
                    <a:pt x="447928" y="153873"/>
                  </a:lnTo>
                  <a:lnTo>
                    <a:pt x="445389" y="152234"/>
                  </a:lnTo>
                  <a:lnTo>
                    <a:pt x="443229" y="150647"/>
                  </a:lnTo>
                  <a:lnTo>
                    <a:pt x="433577" y="143903"/>
                  </a:lnTo>
                  <a:lnTo>
                    <a:pt x="427184" y="139791"/>
                  </a:lnTo>
                  <a:lnTo>
                    <a:pt x="423799" y="138150"/>
                  </a:lnTo>
                  <a:lnTo>
                    <a:pt x="420370" y="136563"/>
                  </a:lnTo>
                  <a:lnTo>
                    <a:pt x="415798" y="135216"/>
                  </a:lnTo>
                  <a:lnTo>
                    <a:pt x="409828" y="134124"/>
                  </a:lnTo>
                  <a:close/>
                </a:path>
                <a:path w="534670" h="247014">
                  <a:moveTo>
                    <a:pt x="512204" y="51079"/>
                  </a:moveTo>
                  <a:lnTo>
                    <a:pt x="412496" y="51079"/>
                  </a:lnTo>
                  <a:lnTo>
                    <a:pt x="422907" y="51981"/>
                  </a:lnTo>
                  <a:lnTo>
                    <a:pt x="422752" y="51981"/>
                  </a:lnTo>
                  <a:lnTo>
                    <a:pt x="455549" y="84085"/>
                  </a:lnTo>
                  <a:lnTo>
                    <a:pt x="458552" y="113588"/>
                  </a:lnTo>
                  <a:lnTo>
                    <a:pt x="458096" y="125865"/>
                  </a:lnTo>
                  <a:lnTo>
                    <a:pt x="456896" y="135216"/>
                  </a:lnTo>
                  <a:lnTo>
                    <a:pt x="456837" y="135674"/>
                  </a:lnTo>
                  <a:lnTo>
                    <a:pt x="456723" y="136563"/>
                  </a:lnTo>
                  <a:lnTo>
                    <a:pt x="456596" y="137550"/>
                  </a:lnTo>
                  <a:lnTo>
                    <a:pt x="454096" y="147449"/>
                  </a:lnTo>
                  <a:lnTo>
                    <a:pt x="450596" y="155562"/>
                  </a:lnTo>
                  <a:lnTo>
                    <a:pt x="520256" y="155562"/>
                  </a:lnTo>
                  <a:lnTo>
                    <a:pt x="524555" y="135674"/>
                  </a:lnTo>
                  <a:lnTo>
                    <a:pt x="525976" y="113588"/>
                  </a:lnTo>
                  <a:lnTo>
                    <a:pt x="526012" y="112395"/>
                  </a:lnTo>
                  <a:lnTo>
                    <a:pt x="524273" y="88154"/>
                  </a:lnTo>
                  <a:lnTo>
                    <a:pt x="524198" y="87108"/>
                  </a:lnTo>
                  <a:lnTo>
                    <a:pt x="518683" y="64663"/>
                  </a:lnTo>
                  <a:lnTo>
                    <a:pt x="512204" y="51079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573136" y="5689231"/>
              <a:ext cx="208279" cy="116839"/>
            </a:xfrm>
            <a:custGeom>
              <a:avLst/>
              <a:gdLst/>
              <a:ahLst/>
              <a:cxnLst/>
              <a:rect l="l" t="t" r="r" b="b"/>
              <a:pathLst>
                <a:path w="208279" h="116839">
                  <a:moveTo>
                    <a:pt x="143256" y="55664"/>
                  </a:moveTo>
                  <a:lnTo>
                    <a:pt x="208026" y="55664"/>
                  </a:lnTo>
                  <a:lnTo>
                    <a:pt x="208026" y="116382"/>
                  </a:lnTo>
                  <a:lnTo>
                    <a:pt x="143256" y="116382"/>
                  </a:lnTo>
                  <a:lnTo>
                    <a:pt x="143256" y="55664"/>
                  </a:lnTo>
                  <a:close/>
                </a:path>
                <a:path w="208279" h="116839">
                  <a:moveTo>
                    <a:pt x="27940" y="0"/>
                  </a:moveTo>
                  <a:lnTo>
                    <a:pt x="19685" y="0"/>
                  </a:lnTo>
                  <a:lnTo>
                    <a:pt x="12954" y="3047"/>
                  </a:lnTo>
                  <a:lnTo>
                    <a:pt x="0" y="36906"/>
                  </a:lnTo>
                  <a:lnTo>
                    <a:pt x="476" y="46403"/>
                  </a:lnTo>
                  <a:lnTo>
                    <a:pt x="19177" y="75603"/>
                  </a:lnTo>
                  <a:lnTo>
                    <a:pt x="27051" y="75603"/>
                  </a:lnTo>
                  <a:lnTo>
                    <a:pt x="34290" y="75603"/>
                  </a:lnTo>
                  <a:lnTo>
                    <a:pt x="52705" y="36321"/>
                  </a:lnTo>
                  <a:lnTo>
                    <a:pt x="52252" y="27565"/>
                  </a:lnTo>
                  <a:lnTo>
                    <a:pt x="34798" y="0"/>
                  </a:lnTo>
                  <a:lnTo>
                    <a:pt x="27940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875269" y="5630189"/>
              <a:ext cx="100329" cy="133273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7512431" y="5583682"/>
              <a:ext cx="534670" cy="247015"/>
            </a:xfrm>
            <a:custGeom>
              <a:avLst/>
              <a:gdLst/>
              <a:ahLst/>
              <a:cxnLst/>
              <a:rect l="l" t="t" r="r" b="b"/>
              <a:pathLst>
                <a:path w="534670" h="247014">
                  <a:moveTo>
                    <a:pt x="0" y="3810"/>
                  </a:moveTo>
                  <a:lnTo>
                    <a:pt x="61087" y="3810"/>
                  </a:lnTo>
                  <a:lnTo>
                    <a:pt x="61087" y="79362"/>
                  </a:lnTo>
                  <a:lnTo>
                    <a:pt x="67183" y="73012"/>
                  </a:lnTo>
                  <a:lnTo>
                    <a:pt x="107315" y="60312"/>
                  </a:lnTo>
                  <a:lnTo>
                    <a:pt x="121098" y="61610"/>
                  </a:lnTo>
                  <a:lnTo>
                    <a:pt x="155067" y="81076"/>
                  </a:lnTo>
                  <a:lnTo>
                    <a:pt x="172801" y="122385"/>
                  </a:lnTo>
                  <a:lnTo>
                    <a:pt x="173990" y="140677"/>
                  </a:lnTo>
                  <a:lnTo>
                    <a:pt x="173444" y="153238"/>
                  </a:lnTo>
                  <a:lnTo>
                    <a:pt x="160587" y="195530"/>
                  </a:lnTo>
                  <a:lnTo>
                    <a:pt x="125333" y="223075"/>
                  </a:lnTo>
                  <a:lnTo>
                    <a:pt x="107569" y="225513"/>
                  </a:lnTo>
                  <a:lnTo>
                    <a:pt x="99754" y="225085"/>
                  </a:lnTo>
                  <a:lnTo>
                    <a:pt x="62428" y="205348"/>
                  </a:lnTo>
                  <a:lnTo>
                    <a:pt x="56642" y="198564"/>
                  </a:lnTo>
                  <a:lnTo>
                    <a:pt x="56642" y="221932"/>
                  </a:lnTo>
                  <a:lnTo>
                    <a:pt x="0" y="221932"/>
                  </a:lnTo>
                  <a:lnTo>
                    <a:pt x="0" y="3810"/>
                  </a:lnTo>
                  <a:close/>
                </a:path>
                <a:path w="534670" h="247014">
                  <a:moveTo>
                    <a:pt x="412623" y="0"/>
                  </a:moveTo>
                  <a:lnTo>
                    <a:pt x="460787" y="7308"/>
                  </a:lnTo>
                  <a:lnTo>
                    <a:pt x="496570" y="29210"/>
                  </a:lnTo>
                  <a:lnTo>
                    <a:pt x="518683" y="64663"/>
                  </a:lnTo>
                  <a:lnTo>
                    <a:pt x="526034" y="112699"/>
                  </a:lnTo>
                  <a:lnTo>
                    <a:pt x="524555" y="135674"/>
                  </a:lnTo>
                  <a:lnTo>
                    <a:pt x="520112" y="156229"/>
                  </a:lnTo>
                  <a:lnTo>
                    <a:pt x="512693" y="174364"/>
                  </a:lnTo>
                  <a:lnTo>
                    <a:pt x="502285" y="190080"/>
                  </a:lnTo>
                  <a:lnTo>
                    <a:pt x="510667" y="195935"/>
                  </a:lnTo>
                  <a:lnTo>
                    <a:pt x="534416" y="208686"/>
                  </a:lnTo>
                  <a:lnTo>
                    <a:pt x="515620" y="246494"/>
                  </a:lnTo>
                  <a:lnTo>
                    <a:pt x="478409" y="223901"/>
                  </a:lnTo>
                  <a:lnTo>
                    <a:pt x="468375" y="215988"/>
                  </a:lnTo>
                  <a:lnTo>
                    <a:pt x="456445" y="220215"/>
                  </a:lnTo>
                  <a:lnTo>
                    <a:pt x="443134" y="223235"/>
                  </a:lnTo>
                  <a:lnTo>
                    <a:pt x="428442" y="225048"/>
                  </a:lnTo>
                  <a:lnTo>
                    <a:pt x="412369" y="225653"/>
                  </a:lnTo>
                  <a:lnTo>
                    <a:pt x="388818" y="224036"/>
                  </a:lnTo>
                  <a:lnTo>
                    <a:pt x="349575" y="211091"/>
                  </a:lnTo>
                  <a:lnTo>
                    <a:pt x="319047" y="182877"/>
                  </a:lnTo>
                  <a:lnTo>
                    <a:pt x="302093" y="139791"/>
                  </a:lnTo>
                  <a:lnTo>
                    <a:pt x="299974" y="113588"/>
                  </a:lnTo>
                  <a:lnTo>
                    <a:pt x="301831" y="88154"/>
                  </a:lnTo>
                  <a:lnTo>
                    <a:pt x="316690" y="46296"/>
                  </a:lnTo>
                  <a:lnTo>
                    <a:pt x="346025" y="16812"/>
                  </a:lnTo>
                  <a:lnTo>
                    <a:pt x="387502" y="1870"/>
                  </a:lnTo>
                  <a:lnTo>
                    <a:pt x="412623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123179" y="6029401"/>
              <a:ext cx="373380" cy="222250"/>
            </a:xfrm>
            <a:custGeom>
              <a:avLst/>
              <a:gdLst/>
              <a:ahLst/>
              <a:cxnLst/>
              <a:rect l="l" t="t" r="r" b="b"/>
              <a:pathLst>
                <a:path w="373379" h="222250">
                  <a:moveTo>
                    <a:pt x="265049" y="168617"/>
                  </a:moveTo>
                  <a:lnTo>
                    <a:pt x="204978" y="174269"/>
                  </a:lnTo>
                  <a:lnTo>
                    <a:pt x="208383" y="185007"/>
                  </a:lnTo>
                  <a:lnTo>
                    <a:pt x="213455" y="194438"/>
                  </a:lnTo>
                  <a:lnTo>
                    <a:pt x="253158" y="218662"/>
                  </a:lnTo>
                  <a:lnTo>
                    <a:pt x="290195" y="221754"/>
                  </a:lnTo>
                  <a:lnTo>
                    <a:pt x="304740" y="221276"/>
                  </a:lnTo>
                  <a:lnTo>
                    <a:pt x="346991" y="209936"/>
                  </a:lnTo>
                  <a:lnTo>
                    <a:pt x="367469" y="188556"/>
                  </a:lnTo>
                  <a:lnTo>
                    <a:pt x="285877" y="188556"/>
                  </a:lnTo>
                  <a:lnTo>
                    <a:pt x="280035" y="187020"/>
                  </a:lnTo>
                  <a:lnTo>
                    <a:pt x="275463" y="183946"/>
                  </a:lnTo>
                  <a:lnTo>
                    <a:pt x="271018" y="180873"/>
                  </a:lnTo>
                  <a:lnTo>
                    <a:pt x="267589" y="175755"/>
                  </a:lnTo>
                  <a:lnTo>
                    <a:pt x="265049" y="168617"/>
                  </a:lnTo>
                  <a:close/>
                </a:path>
                <a:path w="373379" h="222250">
                  <a:moveTo>
                    <a:pt x="288417" y="56553"/>
                  </a:moveTo>
                  <a:lnTo>
                    <a:pt x="245745" y="62128"/>
                  </a:lnTo>
                  <a:lnTo>
                    <a:pt x="214523" y="90131"/>
                  </a:lnTo>
                  <a:lnTo>
                    <a:pt x="211709" y="105918"/>
                  </a:lnTo>
                  <a:lnTo>
                    <a:pt x="212002" y="109804"/>
                  </a:lnTo>
                  <a:lnTo>
                    <a:pt x="212111" y="111252"/>
                  </a:lnTo>
                  <a:lnTo>
                    <a:pt x="234860" y="144421"/>
                  </a:lnTo>
                  <a:lnTo>
                    <a:pt x="294157" y="159136"/>
                  </a:lnTo>
                  <a:lnTo>
                    <a:pt x="301672" y="160770"/>
                  </a:lnTo>
                  <a:lnTo>
                    <a:pt x="307163" y="162255"/>
                  </a:lnTo>
                  <a:lnTo>
                    <a:pt x="310642" y="163588"/>
                  </a:lnTo>
                  <a:lnTo>
                    <a:pt x="315214" y="165976"/>
                  </a:lnTo>
                  <a:lnTo>
                    <a:pt x="317500" y="169341"/>
                  </a:lnTo>
                  <a:lnTo>
                    <a:pt x="317500" y="177558"/>
                  </a:lnTo>
                  <a:lnTo>
                    <a:pt x="315945" y="180379"/>
                  </a:lnTo>
                  <a:lnTo>
                    <a:pt x="315603" y="180873"/>
                  </a:lnTo>
                  <a:lnTo>
                    <a:pt x="312293" y="183362"/>
                  </a:lnTo>
                  <a:lnTo>
                    <a:pt x="307848" y="186829"/>
                  </a:lnTo>
                  <a:lnTo>
                    <a:pt x="301498" y="188556"/>
                  </a:lnTo>
                  <a:lnTo>
                    <a:pt x="367469" y="188556"/>
                  </a:lnTo>
                  <a:lnTo>
                    <a:pt x="372930" y="165976"/>
                  </a:lnTo>
                  <a:lnTo>
                    <a:pt x="372750" y="163588"/>
                  </a:lnTo>
                  <a:lnTo>
                    <a:pt x="372650" y="162255"/>
                  </a:lnTo>
                  <a:lnTo>
                    <a:pt x="372538" y="160770"/>
                  </a:lnTo>
                  <a:lnTo>
                    <a:pt x="349551" y="128037"/>
                  </a:lnTo>
                  <a:lnTo>
                    <a:pt x="311856" y="117024"/>
                  </a:lnTo>
                  <a:lnTo>
                    <a:pt x="288567" y="113924"/>
                  </a:lnTo>
                  <a:lnTo>
                    <a:pt x="281209" y="112625"/>
                  </a:lnTo>
                  <a:lnTo>
                    <a:pt x="275613" y="111252"/>
                  </a:lnTo>
                  <a:lnTo>
                    <a:pt x="271780" y="109804"/>
                  </a:lnTo>
                  <a:lnTo>
                    <a:pt x="267843" y="107823"/>
                  </a:lnTo>
                  <a:lnTo>
                    <a:pt x="265811" y="104889"/>
                  </a:lnTo>
                  <a:lnTo>
                    <a:pt x="265811" y="97561"/>
                  </a:lnTo>
                  <a:lnTo>
                    <a:pt x="267462" y="94615"/>
                  </a:lnTo>
                  <a:lnTo>
                    <a:pt x="270510" y="92189"/>
                  </a:lnTo>
                  <a:lnTo>
                    <a:pt x="273685" y="89763"/>
                  </a:lnTo>
                  <a:lnTo>
                    <a:pt x="278638" y="88544"/>
                  </a:lnTo>
                  <a:lnTo>
                    <a:pt x="362901" y="88544"/>
                  </a:lnTo>
                  <a:lnTo>
                    <a:pt x="360934" y="84937"/>
                  </a:lnTo>
                  <a:lnTo>
                    <a:pt x="330200" y="60871"/>
                  </a:lnTo>
                  <a:lnTo>
                    <a:pt x="302764" y="56900"/>
                  </a:lnTo>
                  <a:lnTo>
                    <a:pt x="305525" y="56900"/>
                  </a:lnTo>
                  <a:lnTo>
                    <a:pt x="288417" y="56553"/>
                  </a:lnTo>
                  <a:close/>
                </a:path>
                <a:path w="373379" h="222250">
                  <a:moveTo>
                    <a:pt x="362901" y="88544"/>
                  </a:moveTo>
                  <a:lnTo>
                    <a:pt x="292227" y="88544"/>
                  </a:lnTo>
                  <a:lnTo>
                    <a:pt x="297942" y="90131"/>
                  </a:lnTo>
                  <a:lnTo>
                    <a:pt x="302768" y="93306"/>
                  </a:lnTo>
                  <a:lnTo>
                    <a:pt x="306197" y="95694"/>
                  </a:lnTo>
                  <a:lnTo>
                    <a:pt x="308737" y="99415"/>
                  </a:lnTo>
                  <a:lnTo>
                    <a:pt x="310134" y="104470"/>
                  </a:lnTo>
                  <a:lnTo>
                    <a:pt x="367665" y="98818"/>
                  </a:lnTo>
                  <a:lnTo>
                    <a:pt x="364501" y="91476"/>
                  </a:lnTo>
                  <a:lnTo>
                    <a:pt x="362901" y="88544"/>
                  </a:lnTo>
                  <a:close/>
                </a:path>
                <a:path w="373379" h="222250">
                  <a:moveTo>
                    <a:pt x="112014" y="0"/>
                  </a:moveTo>
                  <a:lnTo>
                    <a:pt x="0" y="0"/>
                  </a:lnTo>
                  <a:lnTo>
                    <a:pt x="0" y="218173"/>
                  </a:lnTo>
                  <a:lnTo>
                    <a:pt x="67691" y="218173"/>
                  </a:lnTo>
                  <a:lnTo>
                    <a:pt x="67691" y="137210"/>
                  </a:lnTo>
                  <a:lnTo>
                    <a:pt x="104521" y="137210"/>
                  </a:lnTo>
                  <a:lnTo>
                    <a:pt x="154009" y="126746"/>
                  </a:lnTo>
                  <a:lnTo>
                    <a:pt x="180086" y="96396"/>
                  </a:lnTo>
                  <a:lnTo>
                    <a:pt x="180995" y="93014"/>
                  </a:lnTo>
                  <a:lnTo>
                    <a:pt x="67691" y="93014"/>
                  </a:lnTo>
                  <a:lnTo>
                    <a:pt x="67691" y="44348"/>
                  </a:lnTo>
                  <a:lnTo>
                    <a:pt x="182016" y="44348"/>
                  </a:lnTo>
                  <a:lnTo>
                    <a:pt x="180530" y="38507"/>
                  </a:lnTo>
                  <a:lnTo>
                    <a:pt x="144018" y="4352"/>
                  </a:lnTo>
                  <a:lnTo>
                    <a:pt x="129159" y="1088"/>
                  </a:lnTo>
                  <a:lnTo>
                    <a:pt x="112014" y="0"/>
                  </a:lnTo>
                  <a:close/>
                </a:path>
                <a:path w="373379" h="222250">
                  <a:moveTo>
                    <a:pt x="182016" y="44348"/>
                  </a:moveTo>
                  <a:lnTo>
                    <a:pt x="86868" y="44348"/>
                  </a:lnTo>
                  <a:lnTo>
                    <a:pt x="95557" y="44793"/>
                  </a:lnTo>
                  <a:lnTo>
                    <a:pt x="102758" y="46131"/>
                  </a:lnTo>
                  <a:lnTo>
                    <a:pt x="108459" y="48361"/>
                  </a:lnTo>
                  <a:lnTo>
                    <a:pt x="112649" y="51485"/>
                  </a:lnTo>
                  <a:lnTo>
                    <a:pt x="117221" y="56248"/>
                  </a:lnTo>
                  <a:lnTo>
                    <a:pt x="119507" y="62052"/>
                  </a:lnTo>
                  <a:lnTo>
                    <a:pt x="119507" y="75946"/>
                  </a:lnTo>
                  <a:lnTo>
                    <a:pt x="84200" y="93014"/>
                  </a:lnTo>
                  <a:lnTo>
                    <a:pt x="180995" y="93014"/>
                  </a:lnTo>
                  <a:lnTo>
                    <a:pt x="183800" y="82582"/>
                  </a:lnTo>
                  <a:lnTo>
                    <a:pt x="185039" y="66967"/>
                  </a:lnTo>
                  <a:lnTo>
                    <a:pt x="183915" y="51817"/>
                  </a:lnTo>
                  <a:lnTo>
                    <a:pt x="182129" y="44793"/>
                  </a:lnTo>
                  <a:lnTo>
                    <a:pt x="182016" y="44348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118608" y="6024829"/>
              <a:ext cx="382143" cy="230898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24321" y="6073190"/>
              <a:ext cx="171703" cy="130441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5914263" y="6025680"/>
              <a:ext cx="223520" cy="286385"/>
            </a:xfrm>
            <a:custGeom>
              <a:avLst/>
              <a:gdLst/>
              <a:ahLst/>
              <a:cxnLst/>
              <a:rect l="l" t="t" r="r" b="b"/>
              <a:pathLst>
                <a:path w="223520" h="286385">
                  <a:moveTo>
                    <a:pt x="223138" y="0"/>
                  </a:moveTo>
                  <a:lnTo>
                    <a:pt x="185420" y="0"/>
                  </a:lnTo>
                  <a:lnTo>
                    <a:pt x="172507" y="18331"/>
                  </a:lnTo>
                  <a:lnTo>
                    <a:pt x="152540" y="53826"/>
                  </a:lnTo>
                  <a:lnTo>
                    <a:pt x="136207" y="105852"/>
                  </a:lnTo>
                  <a:lnTo>
                    <a:pt x="133096" y="142570"/>
                  </a:lnTo>
                  <a:lnTo>
                    <a:pt x="133832" y="160526"/>
                  </a:lnTo>
                  <a:lnTo>
                    <a:pt x="144779" y="212001"/>
                  </a:lnTo>
                  <a:lnTo>
                    <a:pt x="160813" y="247068"/>
                  </a:lnTo>
                  <a:lnTo>
                    <a:pt x="185420" y="286042"/>
                  </a:lnTo>
                  <a:lnTo>
                    <a:pt x="223138" y="286042"/>
                  </a:lnTo>
                  <a:lnTo>
                    <a:pt x="207656" y="250344"/>
                  </a:lnTo>
                  <a:lnTo>
                    <a:pt x="196627" y="215128"/>
                  </a:lnTo>
                  <a:lnTo>
                    <a:pt x="190027" y="180393"/>
                  </a:lnTo>
                  <a:lnTo>
                    <a:pt x="187833" y="146138"/>
                  </a:lnTo>
                  <a:lnTo>
                    <a:pt x="188285" y="128767"/>
                  </a:lnTo>
                  <a:lnTo>
                    <a:pt x="195072" y="79768"/>
                  </a:lnTo>
                  <a:lnTo>
                    <a:pt x="206390" y="41517"/>
                  </a:lnTo>
                  <a:lnTo>
                    <a:pt x="214092" y="21166"/>
                  </a:lnTo>
                  <a:lnTo>
                    <a:pt x="223138" y="0"/>
                  </a:lnTo>
                  <a:close/>
                </a:path>
                <a:path w="223520" h="286385">
                  <a:moveTo>
                    <a:pt x="83312" y="108191"/>
                  </a:moveTo>
                  <a:lnTo>
                    <a:pt x="22606" y="108191"/>
                  </a:lnTo>
                  <a:lnTo>
                    <a:pt x="22606" y="221894"/>
                  </a:lnTo>
                  <a:lnTo>
                    <a:pt x="83312" y="221894"/>
                  </a:lnTo>
                  <a:lnTo>
                    <a:pt x="83312" y="108191"/>
                  </a:lnTo>
                  <a:close/>
                </a:path>
                <a:path w="223520" h="286385">
                  <a:moveTo>
                    <a:pt x="112267" y="63842"/>
                  </a:moveTo>
                  <a:lnTo>
                    <a:pt x="0" y="63842"/>
                  </a:lnTo>
                  <a:lnTo>
                    <a:pt x="0" y="108191"/>
                  </a:lnTo>
                  <a:lnTo>
                    <a:pt x="112267" y="108191"/>
                  </a:lnTo>
                  <a:lnTo>
                    <a:pt x="112267" y="63842"/>
                  </a:lnTo>
                  <a:close/>
                </a:path>
                <a:path w="223520" h="286385">
                  <a:moveTo>
                    <a:pt x="78866" y="0"/>
                  </a:moveTo>
                  <a:lnTo>
                    <a:pt x="36322" y="11531"/>
                  </a:lnTo>
                  <a:lnTo>
                    <a:pt x="22633" y="49999"/>
                  </a:lnTo>
                  <a:lnTo>
                    <a:pt x="22606" y="63842"/>
                  </a:lnTo>
                  <a:lnTo>
                    <a:pt x="83312" y="63842"/>
                  </a:lnTo>
                  <a:lnTo>
                    <a:pt x="83312" y="56794"/>
                  </a:lnTo>
                  <a:lnTo>
                    <a:pt x="83565" y="52184"/>
                  </a:lnTo>
                  <a:lnTo>
                    <a:pt x="95376" y="38544"/>
                  </a:lnTo>
                  <a:lnTo>
                    <a:pt x="118811" y="38544"/>
                  </a:lnTo>
                  <a:lnTo>
                    <a:pt x="125095" y="3721"/>
                  </a:lnTo>
                  <a:lnTo>
                    <a:pt x="110853" y="2089"/>
                  </a:lnTo>
                  <a:lnTo>
                    <a:pt x="98409" y="927"/>
                  </a:lnTo>
                  <a:lnTo>
                    <a:pt x="88547" y="283"/>
                  </a:lnTo>
                  <a:lnTo>
                    <a:pt x="89747" y="283"/>
                  </a:lnTo>
                  <a:lnTo>
                    <a:pt x="78866" y="0"/>
                  </a:lnTo>
                  <a:close/>
                </a:path>
                <a:path w="223520" h="286385">
                  <a:moveTo>
                    <a:pt x="118811" y="38544"/>
                  </a:moveTo>
                  <a:lnTo>
                    <a:pt x="105410" y="38544"/>
                  </a:lnTo>
                  <a:lnTo>
                    <a:pt x="111251" y="39141"/>
                  </a:lnTo>
                  <a:lnTo>
                    <a:pt x="118490" y="40322"/>
                  </a:lnTo>
                  <a:lnTo>
                    <a:pt x="118646" y="39458"/>
                  </a:lnTo>
                  <a:lnTo>
                    <a:pt x="118704" y="39141"/>
                  </a:lnTo>
                  <a:lnTo>
                    <a:pt x="118811" y="38544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047359" y="6025680"/>
              <a:ext cx="90170" cy="286385"/>
            </a:xfrm>
            <a:custGeom>
              <a:avLst/>
              <a:gdLst/>
              <a:ahLst/>
              <a:cxnLst/>
              <a:rect l="l" t="t" r="r" b="b"/>
              <a:pathLst>
                <a:path w="90170" h="286385">
                  <a:moveTo>
                    <a:pt x="52324" y="0"/>
                  </a:moveTo>
                  <a:lnTo>
                    <a:pt x="90042" y="0"/>
                  </a:lnTo>
                  <a:lnTo>
                    <a:pt x="80996" y="21166"/>
                  </a:lnTo>
                  <a:lnTo>
                    <a:pt x="73294" y="41517"/>
                  </a:lnTo>
                  <a:lnTo>
                    <a:pt x="61975" y="79768"/>
                  </a:lnTo>
                  <a:lnTo>
                    <a:pt x="55189" y="128767"/>
                  </a:lnTo>
                  <a:lnTo>
                    <a:pt x="54737" y="146138"/>
                  </a:lnTo>
                  <a:lnTo>
                    <a:pt x="56931" y="180393"/>
                  </a:lnTo>
                  <a:lnTo>
                    <a:pt x="63531" y="215128"/>
                  </a:lnTo>
                  <a:lnTo>
                    <a:pt x="74560" y="250344"/>
                  </a:lnTo>
                  <a:lnTo>
                    <a:pt x="90042" y="286042"/>
                  </a:lnTo>
                  <a:lnTo>
                    <a:pt x="52324" y="286042"/>
                  </a:lnTo>
                  <a:lnTo>
                    <a:pt x="27717" y="247068"/>
                  </a:lnTo>
                  <a:lnTo>
                    <a:pt x="11683" y="212001"/>
                  </a:lnTo>
                  <a:lnTo>
                    <a:pt x="736" y="160526"/>
                  </a:lnTo>
                  <a:lnTo>
                    <a:pt x="0" y="142570"/>
                  </a:lnTo>
                  <a:lnTo>
                    <a:pt x="781" y="123979"/>
                  </a:lnTo>
                  <a:lnTo>
                    <a:pt x="12318" y="70993"/>
                  </a:lnTo>
                  <a:lnTo>
                    <a:pt x="28463" y="36272"/>
                  </a:lnTo>
                  <a:lnTo>
                    <a:pt x="39411" y="18331"/>
                  </a:lnTo>
                  <a:lnTo>
                    <a:pt x="52324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909690" y="6021108"/>
              <a:ext cx="134239" cy="231038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163436" y="6025680"/>
              <a:ext cx="234441" cy="246456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6163436" y="6025680"/>
              <a:ext cx="234950" cy="247015"/>
            </a:xfrm>
            <a:custGeom>
              <a:avLst/>
              <a:gdLst/>
              <a:ahLst/>
              <a:cxnLst/>
              <a:rect l="l" t="t" r="r" b="b"/>
              <a:pathLst>
                <a:path w="234950" h="247014">
                  <a:moveTo>
                    <a:pt x="112649" y="0"/>
                  </a:moveTo>
                  <a:lnTo>
                    <a:pt x="160813" y="7289"/>
                  </a:lnTo>
                  <a:lnTo>
                    <a:pt x="196596" y="29171"/>
                  </a:lnTo>
                  <a:lnTo>
                    <a:pt x="218709" y="64625"/>
                  </a:lnTo>
                  <a:lnTo>
                    <a:pt x="226060" y="112661"/>
                  </a:lnTo>
                  <a:lnTo>
                    <a:pt x="224581" y="135636"/>
                  </a:lnTo>
                  <a:lnTo>
                    <a:pt x="220138" y="156192"/>
                  </a:lnTo>
                  <a:lnTo>
                    <a:pt x="212719" y="174331"/>
                  </a:lnTo>
                  <a:lnTo>
                    <a:pt x="202311" y="190055"/>
                  </a:lnTo>
                  <a:lnTo>
                    <a:pt x="210692" y="195897"/>
                  </a:lnTo>
                  <a:lnTo>
                    <a:pt x="234441" y="208648"/>
                  </a:lnTo>
                  <a:lnTo>
                    <a:pt x="215646" y="246456"/>
                  </a:lnTo>
                  <a:lnTo>
                    <a:pt x="178435" y="223862"/>
                  </a:lnTo>
                  <a:lnTo>
                    <a:pt x="168401" y="215950"/>
                  </a:lnTo>
                  <a:lnTo>
                    <a:pt x="156471" y="220177"/>
                  </a:lnTo>
                  <a:lnTo>
                    <a:pt x="143160" y="223197"/>
                  </a:lnTo>
                  <a:lnTo>
                    <a:pt x="128468" y="225010"/>
                  </a:lnTo>
                  <a:lnTo>
                    <a:pt x="112395" y="225615"/>
                  </a:lnTo>
                  <a:lnTo>
                    <a:pt x="88844" y="223998"/>
                  </a:lnTo>
                  <a:lnTo>
                    <a:pt x="49601" y="211052"/>
                  </a:lnTo>
                  <a:lnTo>
                    <a:pt x="19073" y="182839"/>
                  </a:lnTo>
                  <a:lnTo>
                    <a:pt x="2119" y="139753"/>
                  </a:lnTo>
                  <a:lnTo>
                    <a:pt x="0" y="113550"/>
                  </a:lnTo>
                  <a:lnTo>
                    <a:pt x="1857" y="88116"/>
                  </a:lnTo>
                  <a:lnTo>
                    <a:pt x="16716" y="46258"/>
                  </a:lnTo>
                  <a:lnTo>
                    <a:pt x="46051" y="16780"/>
                  </a:lnTo>
                  <a:lnTo>
                    <a:pt x="87528" y="1864"/>
                  </a:lnTo>
                  <a:lnTo>
                    <a:pt x="112649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414515" y="6025680"/>
              <a:ext cx="90170" cy="286385"/>
            </a:xfrm>
            <a:custGeom>
              <a:avLst/>
              <a:gdLst/>
              <a:ahLst/>
              <a:cxnLst/>
              <a:rect l="l" t="t" r="r" b="b"/>
              <a:pathLst>
                <a:path w="90170" h="286385">
                  <a:moveTo>
                    <a:pt x="37846" y="0"/>
                  </a:moveTo>
                  <a:lnTo>
                    <a:pt x="0" y="0"/>
                  </a:lnTo>
                  <a:lnTo>
                    <a:pt x="9046" y="21166"/>
                  </a:lnTo>
                  <a:lnTo>
                    <a:pt x="16748" y="41517"/>
                  </a:lnTo>
                  <a:lnTo>
                    <a:pt x="28067" y="79768"/>
                  </a:lnTo>
                  <a:lnTo>
                    <a:pt x="34978" y="128767"/>
                  </a:lnTo>
                  <a:lnTo>
                    <a:pt x="35433" y="146138"/>
                  </a:lnTo>
                  <a:lnTo>
                    <a:pt x="33218" y="180393"/>
                  </a:lnTo>
                  <a:lnTo>
                    <a:pt x="26574" y="215128"/>
                  </a:lnTo>
                  <a:lnTo>
                    <a:pt x="15501" y="250344"/>
                  </a:lnTo>
                  <a:lnTo>
                    <a:pt x="0" y="286042"/>
                  </a:lnTo>
                  <a:lnTo>
                    <a:pt x="37846" y="286042"/>
                  </a:lnTo>
                  <a:lnTo>
                    <a:pt x="62388" y="247068"/>
                  </a:lnTo>
                  <a:lnTo>
                    <a:pt x="78359" y="212001"/>
                  </a:lnTo>
                  <a:lnTo>
                    <a:pt x="89306" y="160526"/>
                  </a:lnTo>
                  <a:lnTo>
                    <a:pt x="90042" y="142570"/>
                  </a:lnTo>
                  <a:lnTo>
                    <a:pt x="89279" y="123979"/>
                  </a:lnTo>
                  <a:lnTo>
                    <a:pt x="77724" y="70993"/>
                  </a:lnTo>
                  <a:lnTo>
                    <a:pt x="61642" y="36272"/>
                  </a:lnTo>
                  <a:lnTo>
                    <a:pt x="50702" y="18331"/>
                  </a:lnTo>
                  <a:lnTo>
                    <a:pt x="37846" y="0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414515" y="6025680"/>
              <a:ext cx="90170" cy="286385"/>
            </a:xfrm>
            <a:custGeom>
              <a:avLst/>
              <a:gdLst/>
              <a:ahLst/>
              <a:cxnLst/>
              <a:rect l="l" t="t" r="r" b="b"/>
              <a:pathLst>
                <a:path w="90170" h="286385">
                  <a:moveTo>
                    <a:pt x="0" y="0"/>
                  </a:moveTo>
                  <a:lnTo>
                    <a:pt x="37846" y="0"/>
                  </a:lnTo>
                  <a:lnTo>
                    <a:pt x="50702" y="18331"/>
                  </a:lnTo>
                  <a:lnTo>
                    <a:pt x="70653" y="53826"/>
                  </a:lnTo>
                  <a:lnTo>
                    <a:pt x="86979" y="105852"/>
                  </a:lnTo>
                  <a:lnTo>
                    <a:pt x="90042" y="142570"/>
                  </a:lnTo>
                  <a:lnTo>
                    <a:pt x="89306" y="160526"/>
                  </a:lnTo>
                  <a:lnTo>
                    <a:pt x="78359" y="212001"/>
                  </a:lnTo>
                  <a:lnTo>
                    <a:pt x="62388" y="247068"/>
                  </a:lnTo>
                  <a:lnTo>
                    <a:pt x="37846" y="286042"/>
                  </a:lnTo>
                  <a:lnTo>
                    <a:pt x="0" y="286042"/>
                  </a:lnTo>
                  <a:lnTo>
                    <a:pt x="15501" y="250344"/>
                  </a:lnTo>
                  <a:lnTo>
                    <a:pt x="26574" y="215128"/>
                  </a:lnTo>
                  <a:lnTo>
                    <a:pt x="33218" y="180393"/>
                  </a:lnTo>
                  <a:lnTo>
                    <a:pt x="35433" y="146138"/>
                  </a:lnTo>
                  <a:lnTo>
                    <a:pt x="34978" y="128767"/>
                  </a:lnTo>
                  <a:lnTo>
                    <a:pt x="28067" y="79768"/>
                  </a:lnTo>
                  <a:lnTo>
                    <a:pt x="16748" y="41517"/>
                  </a:lnTo>
                  <a:lnTo>
                    <a:pt x="9046" y="21166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643878" y="6077762"/>
              <a:ext cx="476250" cy="173990"/>
            </a:xfrm>
            <a:custGeom>
              <a:avLst/>
              <a:gdLst/>
              <a:ahLst/>
              <a:cxnLst/>
              <a:rect l="l" t="t" r="r" b="b"/>
              <a:pathLst>
                <a:path w="476250" h="173989">
                  <a:moveTo>
                    <a:pt x="464254" y="44208"/>
                  </a:moveTo>
                  <a:lnTo>
                    <a:pt x="395986" y="44208"/>
                  </a:lnTo>
                  <a:lnTo>
                    <a:pt x="401684" y="45796"/>
                  </a:lnTo>
                  <a:lnTo>
                    <a:pt x="401424" y="45796"/>
                  </a:lnTo>
                  <a:lnTo>
                    <a:pt x="404368" y="48666"/>
                  </a:lnTo>
                  <a:lnTo>
                    <a:pt x="407543" y="51650"/>
                  </a:lnTo>
                  <a:lnTo>
                    <a:pt x="409067" y="56857"/>
                  </a:lnTo>
                  <a:lnTo>
                    <a:pt x="409067" y="64300"/>
                  </a:lnTo>
                  <a:lnTo>
                    <a:pt x="401447" y="67271"/>
                  </a:lnTo>
                  <a:lnTo>
                    <a:pt x="343407" y="81114"/>
                  </a:lnTo>
                  <a:lnTo>
                    <a:pt x="330315" y="84315"/>
                  </a:lnTo>
                  <a:lnTo>
                    <a:pt x="296481" y="111586"/>
                  </a:lnTo>
                  <a:lnTo>
                    <a:pt x="293907" y="128295"/>
                  </a:lnTo>
                  <a:lnTo>
                    <a:pt x="294784" y="137210"/>
                  </a:lnTo>
                  <a:lnTo>
                    <a:pt x="326564" y="170116"/>
                  </a:lnTo>
                  <a:lnTo>
                    <a:pt x="351408" y="173393"/>
                  </a:lnTo>
                  <a:lnTo>
                    <a:pt x="361743" y="172983"/>
                  </a:lnTo>
                  <a:lnTo>
                    <a:pt x="371411" y="171754"/>
                  </a:lnTo>
                  <a:lnTo>
                    <a:pt x="379952" y="169811"/>
                  </a:lnTo>
                  <a:lnTo>
                    <a:pt x="380108" y="169811"/>
                  </a:lnTo>
                  <a:lnTo>
                    <a:pt x="412496" y="150469"/>
                  </a:lnTo>
                  <a:lnTo>
                    <a:pt x="468971" y="150469"/>
                  </a:lnTo>
                  <a:lnTo>
                    <a:pt x="468756" y="149453"/>
                  </a:lnTo>
                  <a:lnTo>
                    <a:pt x="468249" y="143624"/>
                  </a:lnTo>
                  <a:lnTo>
                    <a:pt x="468249" y="139750"/>
                  </a:lnTo>
                  <a:lnTo>
                    <a:pt x="367792" y="139750"/>
                  </a:lnTo>
                  <a:lnTo>
                    <a:pt x="362839" y="138239"/>
                  </a:lnTo>
                  <a:lnTo>
                    <a:pt x="356235" y="132181"/>
                  </a:lnTo>
                  <a:lnTo>
                    <a:pt x="354583" y="128295"/>
                  </a:lnTo>
                  <a:lnTo>
                    <a:pt x="354583" y="119389"/>
                  </a:lnTo>
                  <a:lnTo>
                    <a:pt x="356235" y="115646"/>
                  </a:lnTo>
                  <a:lnTo>
                    <a:pt x="359664" y="112369"/>
                  </a:lnTo>
                  <a:lnTo>
                    <a:pt x="362839" y="109194"/>
                  </a:lnTo>
                  <a:lnTo>
                    <a:pt x="370713" y="105968"/>
                  </a:lnTo>
                  <a:lnTo>
                    <a:pt x="389725" y="100913"/>
                  </a:lnTo>
                  <a:lnTo>
                    <a:pt x="396287" y="99006"/>
                  </a:lnTo>
                  <a:lnTo>
                    <a:pt x="402730" y="96970"/>
                  </a:lnTo>
                  <a:lnTo>
                    <a:pt x="409067" y="94805"/>
                  </a:lnTo>
                  <a:lnTo>
                    <a:pt x="468249" y="94805"/>
                  </a:lnTo>
                  <a:lnTo>
                    <a:pt x="468249" y="58940"/>
                  </a:lnTo>
                  <a:lnTo>
                    <a:pt x="466826" y="51650"/>
                  </a:lnTo>
                  <a:lnTo>
                    <a:pt x="466725" y="51130"/>
                  </a:lnTo>
                  <a:lnTo>
                    <a:pt x="464254" y="44208"/>
                  </a:lnTo>
                  <a:close/>
                </a:path>
                <a:path w="476250" h="173989">
                  <a:moveTo>
                    <a:pt x="468971" y="150469"/>
                  </a:moveTo>
                  <a:lnTo>
                    <a:pt x="412496" y="150469"/>
                  </a:lnTo>
                  <a:lnTo>
                    <a:pt x="413130" y="155028"/>
                  </a:lnTo>
                  <a:lnTo>
                    <a:pt x="418973" y="169811"/>
                  </a:lnTo>
                  <a:lnTo>
                    <a:pt x="475869" y="169811"/>
                  </a:lnTo>
                  <a:lnTo>
                    <a:pt x="472694" y="163271"/>
                  </a:lnTo>
                  <a:lnTo>
                    <a:pt x="470662" y="157886"/>
                  </a:lnTo>
                  <a:lnTo>
                    <a:pt x="469646" y="153669"/>
                  </a:lnTo>
                  <a:lnTo>
                    <a:pt x="468971" y="150469"/>
                  </a:lnTo>
                  <a:close/>
                </a:path>
                <a:path w="476250" h="173989">
                  <a:moveTo>
                    <a:pt x="468249" y="94805"/>
                  </a:moveTo>
                  <a:lnTo>
                    <a:pt x="409067" y="94805"/>
                  </a:lnTo>
                  <a:lnTo>
                    <a:pt x="408995" y="112369"/>
                  </a:lnTo>
                  <a:lnTo>
                    <a:pt x="407797" y="118148"/>
                  </a:lnTo>
                  <a:lnTo>
                    <a:pt x="402971" y="127571"/>
                  </a:lnTo>
                  <a:lnTo>
                    <a:pt x="398779" y="131571"/>
                  </a:lnTo>
                  <a:lnTo>
                    <a:pt x="393065" y="134835"/>
                  </a:lnTo>
                  <a:lnTo>
                    <a:pt x="386996" y="138239"/>
                  </a:lnTo>
                  <a:lnTo>
                    <a:pt x="386740" y="138239"/>
                  </a:lnTo>
                  <a:lnTo>
                    <a:pt x="381000" y="139750"/>
                  </a:lnTo>
                  <a:lnTo>
                    <a:pt x="468249" y="139750"/>
                  </a:lnTo>
                  <a:lnTo>
                    <a:pt x="468249" y="94805"/>
                  </a:lnTo>
                  <a:close/>
                </a:path>
                <a:path w="476250" h="173989">
                  <a:moveTo>
                    <a:pt x="380365" y="8191"/>
                  </a:moveTo>
                  <a:lnTo>
                    <a:pt x="370275" y="8381"/>
                  </a:lnTo>
                  <a:lnTo>
                    <a:pt x="371466" y="8381"/>
                  </a:lnTo>
                  <a:lnTo>
                    <a:pt x="363982" y="8821"/>
                  </a:lnTo>
                  <a:lnTo>
                    <a:pt x="325881" y="17856"/>
                  </a:lnTo>
                  <a:lnTo>
                    <a:pt x="318135" y="22123"/>
                  </a:lnTo>
                  <a:lnTo>
                    <a:pt x="298576" y="56857"/>
                  </a:lnTo>
                  <a:lnTo>
                    <a:pt x="356489" y="62953"/>
                  </a:lnTo>
                  <a:lnTo>
                    <a:pt x="358901" y="56108"/>
                  </a:lnTo>
                  <a:lnTo>
                    <a:pt x="361950" y="51447"/>
                  </a:lnTo>
                  <a:lnTo>
                    <a:pt x="365887" y="48971"/>
                  </a:lnTo>
                  <a:lnTo>
                    <a:pt x="370840" y="45796"/>
                  </a:lnTo>
                  <a:lnTo>
                    <a:pt x="378332" y="44208"/>
                  </a:lnTo>
                  <a:lnTo>
                    <a:pt x="464254" y="44208"/>
                  </a:lnTo>
                  <a:lnTo>
                    <a:pt x="460882" y="34759"/>
                  </a:lnTo>
                  <a:lnTo>
                    <a:pt x="424052" y="11239"/>
                  </a:lnTo>
                  <a:lnTo>
                    <a:pt x="393299" y="8381"/>
                  </a:lnTo>
                  <a:lnTo>
                    <a:pt x="380365" y="8191"/>
                  </a:lnTo>
                  <a:close/>
                </a:path>
                <a:path w="476250" h="173989">
                  <a:moveTo>
                    <a:pt x="162560" y="73228"/>
                  </a:moveTo>
                  <a:lnTo>
                    <a:pt x="0" y="73228"/>
                  </a:lnTo>
                  <a:lnTo>
                    <a:pt x="0" y="121297"/>
                  </a:lnTo>
                  <a:lnTo>
                    <a:pt x="162560" y="121297"/>
                  </a:lnTo>
                  <a:lnTo>
                    <a:pt x="162560" y="73228"/>
                  </a:lnTo>
                  <a:close/>
                </a:path>
                <a:path w="476250" h="173989">
                  <a:moveTo>
                    <a:pt x="162560" y="0"/>
                  </a:moveTo>
                  <a:lnTo>
                    <a:pt x="0" y="0"/>
                  </a:lnTo>
                  <a:lnTo>
                    <a:pt x="0" y="48374"/>
                  </a:lnTo>
                  <a:lnTo>
                    <a:pt x="162560" y="48374"/>
                  </a:lnTo>
                  <a:lnTo>
                    <a:pt x="162560" y="0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643878" y="6077762"/>
              <a:ext cx="476250" cy="173990"/>
            </a:xfrm>
            <a:custGeom>
              <a:avLst/>
              <a:gdLst/>
              <a:ahLst/>
              <a:cxnLst/>
              <a:rect l="l" t="t" r="r" b="b"/>
              <a:pathLst>
                <a:path w="476250" h="173989">
                  <a:moveTo>
                    <a:pt x="409067" y="94805"/>
                  </a:moveTo>
                  <a:lnTo>
                    <a:pt x="402730" y="96970"/>
                  </a:lnTo>
                  <a:lnTo>
                    <a:pt x="396287" y="99006"/>
                  </a:lnTo>
                  <a:lnTo>
                    <a:pt x="389725" y="100913"/>
                  </a:lnTo>
                  <a:lnTo>
                    <a:pt x="383031" y="102692"/>
                  </a:lnTo>
                  <a:lnTo>
                    <a:pt x="370713" y="105968"/>
                  </a:lnTo>
                  <a:lnTo>
                    <a:pt x="362839" y="109194"/>
                  </a:lnTo>
                  <a:lnTo>
                    <a:pt x="359664" y="112369"/>
                  </a:lnTo>
                  <a:lnTo>
                    <a:pt x="356235" y="115646"/>
                  </a:lnTo>
                  <a:lnTo>
                    <a:pt x="354583" y="119367"/>
                  </a:lnTo>
                  <a:lnTo>
                    <a:pt x="354583" y="123532"/>
                  </a:lnTo>
                  <a:lnTo>
                    <a:pt x="354583" y="128295"/>
                  </a:lnTo>
                  <a:lnTo>
                    <a:pt x="356235" y="132181"/>
                  </a:lnTo>
                  <a:lnTo>
                    <a:pt x="359537" y="135216"/>
                  </a:lnTo>
                  <a:lnTo>
                    <a:pt x="362839" y="138239"/>
                  </a:lnTo>
                  <a:lnTo>
                    <a:pt x="367792" y="139750"/>
                  </a:lnTo>
                  <a:lnTo>
                    <a:pt x="374269" y="139750"/>
                  </a:lnTo>
                  <a:lnTo>
                    <a:pt x="381000" y="139750"/>
                  </a:lnTo>
                  <a:lnTo>
                    <a:pt x="405383" y="122859"/>
                  </a:lnTo>
                  <a:lnTo>
                    <a:pt x="407797" y="118148"/>
                  </a:lnTo>
                  <a:lnTo>
                    <a:pt x="409067" y="112026"/>
                  </a:lnTo>
                  <a:lnTo>
                    <a:pt x="409067" y="104482"/>
                  </a:lnTo>
                  <a:lnTo>
                    <a:pt x="409067" y="94805"/>
                  </a:lnTo>
                  <a:close/>
                </a:path>
                <a:path w="476250" h="173989">
                  <a:moveTo>
                    <a:pt x="0" y="73228"/>
                  </a:moveTo>
                  <a:lnTo>
                    <a:pt x="162560" y="73228"/>
                  </a:lnTo>
                  <a:lnTo>
                    <a:pt x="162560" y="121297"/>
                  </a:lnTo>
                  <a:lnTo>
                    <a:pt x="0" y="121297"/>
                  </a:lnTo>
                  <a:lnTo>
                    <a:pt x="0" y="73228"/>
                  </a:lnTo>
                  <a:close/>
                </a:path>
                <a:path w="476250" h="173989">
                  <a:moveTo>
                    <a:pt x="380365" y="8191"/>
                  </a:moveTo>
                  <a:lnTo>
                    <a:pt x="424052" y="11239"/>
                  </a:lnTo>
                  <a:lnTo>
                    <a:pt x="460882" y="34759"/>
                  </a:lnTo>
                  <a:lnTo>
                    <a:pt x="468249" y="58940"/>
                  </a:lnTo>
                  <a:lnTo>
                    <a:pt x="468249" y="66382"/>
                  </a:lnTo>
                  <a:lnTo>
                    <a:pt x="468249" y="136182"/>
                  </a:lnTo>
                  <a:lnTo>
                    <a:pt x="468249" y="143624"/>
                  </a:lnTo>
                  <a:lnTo>
                    <a:pt x="468756" y="149453"/>
                  </a:lnTo>
                  <a:lnTo>
                    <a:pt x="469646" y="153669"/>
                  </a:lnTo>
                  <a:lnTo>
                    <a:pt x="470662" y="157886"/>
                  </a:lnTo>
                  <a:lnTo>
                    <a:pt x="472694" y="163271"/>
                  </a:lnTo>
                  <a:lnTo>
                    <a:pt x="475869" y="169811"/>
                  </a:lnTo>
                  <a:lnTo>
                    <a:pt x="418973" y="169811"/>
                  </a:lnTo>
                  <a:lnTo>
                    <a:pt x="412496" y="150469"/>
                  </a:lnTo>
                  <a:lnTo>
                    <a:pt x="406517" y="155786"/>
                  </a:lnTo>
                  <a:lnTo>
                    <a:pt x="371411" y="171754"/>
                  </a:lnTo>
                  <a:lnTo>
                    <a:pt x="351408" y="173393"/>
                  </a:lnTo>
                  <a:lnTo>
                    <a:pt x="338147" y="172573"/>
                  </a:lnTo>
                  <a:lnTo>
                    <a:pt x="302075" y="153359"/>
                  </a:lnTo>
                  <a:lnTo>
                    <a:pt x="293877" y="127990"/>
                  </a:lnTo>
                  <a:lnTo>
                    <a:pt x="294524" y="119389"/>
                  </a:lnTo>
                  <a:lnTo>
                    <a:pt x="319436" y="88258"/>
                  </a:lnTo>
                  <a:lnTo>
                    <a:pt x="358957" y="77950"/>
                  </a:lnTo>
                  <a:lnTo>
                    <a:pt x="371506" y="75295"/>
                  </a:lnTo>
                  <a:lnTo>
                    <a:pt x="409067" y="64300"/>
                  </a:lnTo>
                  <a:lnTo>
                    <a:pt x="409067" y="56857"/>
                  </a:lnTo>
                  <a:lnTo>
                    <a:pt x="407543" y="51650"/>
                  </a:lnTo>
                  <a:lnTo>
                    <a:pt x="404368" y="48666"/>
                  </a:lnTo>
                  <a:lnTo>
                    <a:pt x="401320" y="45694"/>
                  </a:lnTo>
                  <a:lnTo>
                    <a:pt x="395986" y="44208"/>
                  </a:lnTo>
                  <a:lnTo>
                    <a:pt x="388239" y="44208"/>
                  </a:lnTo>
                  <a:lnTo>
                    <a:pt x="378332" y="44208"/>
                  </a:lnTo>
                  <a:lnTo>
                    <a:pt x="370840" y="45796"/>
                  </a:lnTo>
                  <a:lnTo>
                    <a:pt x="365887" y="48971"/>
                  </a:lnTo>
                  <a:lnTo>
                    <a:pt x="361950" y="51447"/>
                  </a:lnTo>
                  <a:lnTo>
                    <a:pt x="358901" y="56108"/>
                  </a:lnTo>
                  <a:lnTo>
                    <a:pt x="356489" y="62953"/>
                  </a:lnTo>
                  <a:lnTo>
                    <a:pt x="298576" y="56857"/>
                  </a:lnTo>
                  <a:lnTo>
                    <a:pt x="318135" y="22123"/>
                  </a:lnTo>
                  <a:lnTo>
                    <a:pt x="325881" y="17856"/>
                  </a:lnTo>
                  <a:lnTo>
                    <a:pt x="331343" y="14782"/>
                  </a:lnTo>
                  <a:lnTo>
                    <a:pt x="372030" y="8348"/>
                  </a:lnTo>
                  <a:lnTo>
                    <a:pt x="380365" y="8191"/>
                  </a:lnTo>
                  <a:close/>
                </a:path>
                <a:path w="476250" h="173989">
                  <a:moveTo>
                    <a:pt x="0" y="0"/>
                  </a:moveTo>
                  <a:lnTo>
                    <a:pt x="162560" y="0"/>
                  </a:lnTo>
                  <a:lnTo>
                    <a:pt x="162560" y="48374"/>
                  </a:lnTo>
                  <a:lnTo>
                    <a:pt x="0" y="48374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250556" y="6025680"/>
              <a:ext cx="839469" cy="247015"/>
            </a:xfrm>
            <a:custGeom>
              <a:avLst/>
              <a:gdLst/>
              <a:ahLst/>
              <a:cxnLst/>
              <a:rect l="l" t="t" r="r" b="b"/>
              <a:pathLst>
                <a:path w="839470" h="247014">
                  <a:moveTo>
                    <a:pt x="573277" y="161175"/>
                  </a:moveTo>
                  <a:lnTo>
                    <a:pt x="508508" y="161175"/>
                  </a:lnTo>
                  <a:lnTo>
                    <a:pt x="508508" y="221894"/>
                  </a:lnTo>
                  <a:lnTo>
                    <a:pt x="573277" y="221894"/>
                  </a:lnTo>
                  <a:lnTo>
                    <a:pt x="573277" y="161175"/>
                  </a:lnTo>
                  <a:close/>
                </a:path>
                <a:path w="839470" h="247014">
                  <a:moveTo>
                    <a:pt x="463025" y="198526"/>
                  </a:moveTo>
                  <a:lnTo>
                    <a:pt x="361188" y="198526"/>
                  </a:lnTo>
                  <a:lnTo>
                    <a:pt x="366974" y="205310"/>
                  </a:lnTo>
                  <a:lnTo>
                    <a:pt x="404300" y="225047"/>
                  </a:lnTo>
                  <a:lnTo>
                    <a:pt x="412115" y="225475"/>
                  </a:lnTo>
                  <a:lnTo>
                    <a:pt x="421217" y="224866"/>
                  </a:lnTo>
                  <a:lnTo>
                    <a:pt x="459581" y="203480"/>
                  </a:lnTo>
                  <a:lnTo>
                    <a:pt x="463025" y="198526"/>
                  </a:lnTo>
                  <a:close/>
                </a:path>
                <a:path w="839470" h="247014">
                  <a:moveTo>
                    <a:pt x="365633" y="3721"/>
                  </a:moveTo>
                  <a:lnTo>
                    <a:pt x="304546" y="3721"/>
                  </a:lnTo>
                  <a:lnTo>
                    <a:pt x="304546" y="221894"/>
                  </a:lnTo>
                  <a:lnTo>
                    <a:pt x="361188" y="221894"/>
                  </a:lnTo>
                  <a:lnTo>
                    <a:pt x="361188" y="198526"/>
                  </a:lnTo>
                  <a:lnTo>
                    <a:pt x="463025" y="198526"/>
                  </a:lnTo>
                  <a:lnTo>
                    <a:pt x="465133" y="195492"/>
                  </a:lnTo>
                  <a:lnTo>
                    <a:pt x="469900" y="186258"/>
                  </a:lnTo>
                  <a:lnTo>
                    <a:pt x="471787" y="181114"/>
                  </a:lnTo>
                  <a:lnTo>
                    <a:pt x="384428" y="181114"/>
                  </a:lnTo>
                  <a:lnTo>
                    <a:pt x="378059" y="178117"/>
                  </a:lnTo>
                  <a:lnTo>
                    <a:pt x="376239" y="176012"/>
                  </a:lnTo>
                  <a:lnTo>
                    <a:pt x="372988" y="172110"/>
                  </a:lnTo>
                  <a:lnTo>
                    <a:pt x="372872" y="171970"/>
                  </a:lnTo>
                  <a:lnTo>
                    <a:pt x="369637" y="166845"/>
                  </a:lnTo>
                  <a:lnTo>
                    <a:pt x="369538" y="166688"/>
                  </a:lnTo>
                  <a:lnTo>
                    <a:pt x="367170" y="160043"/>
                  </a:lnTo>
                  <a:lnTo>
                    <a:pt x="365728" y="151919"/>
                  </a:lnTo>
                  <a:lnTo>
                    <a:pt x="365251" y="142430"/>
                  </a:lnTo>
                  <a:lnTo>
                    <a:pt x="365730" y="133715"/>
                  </a:lnTo>
                  <a:lnTo>
                    <a:pt x="384937" y="105511"/>
                  </a:lnTo>
                  <a:lnTo>
                    <a:pt x="473444" y="105511"/>
                  </a:lnTo>
                  <a:lnTo>
                    <a:pt x="467873" y="92544"/>
                  </a:lnTo>
                  <a:lnTo>
                    <a:pt x="459613" y="81038"/>
                  </a:lnTo>
                  <a:lnTo>
                    <a:pt x="457712" y="79324"/>
                  </a:lnTo>
                  <a:lnTo>
                    <a:pt x="365633" y="79324"/>
                  </a:lnTo>
                  <a:lnTo>
                    <a:pt x="365633" y="3721"/>
                  </a:lnTo>
                  <a:close/>
                </a:path>
                <a:path w="839470" h="247014">
                  <a:moveTo>
                    <a:pt x="473444" y="105511"/>
                  </a:moveTo>
                  <a:lnTo>
                    <a:pt x="400050" y="105511"/>
                  </a:lnTo>
                  <a:lnTo>
                    <a:pt x="406144" y="108572"/>
                  </a:lnTo>
                  <a:lnTo>
                    <a:pt x="405996" y="108572"/>
                  </a:lnTo>
                  <a:lnTo>
                    <a:pt x="417928" y="142430"/>
                  </a:lnTo>
                  <a:lnTo>
                    <a:pt x="417484" y="151706"/>
                  </a:lnTo>
                  <a:lnTo>
                    <a:pt x="416083" y="160043"/>
                  </a:lnTo>
                  <a:lnTo>
                    <a:pt x="413831" y="166688"/>
                  </a:lnTo>
                  <a:lnTo>
                    <a:pt x="413777" y="166845"/>
                  </a:lnTo>
                  <a:lnTo>
                    <a:pt x="410675" y="171970"/>
                  </a:lnTo>
                  <a:lnTo>
                    <a:pt x="410591" y="172110"/>
                  </a:lnTo>
                  <a:lnTo>
                    <a:pt x="405638" y="178117"/>
                  </a:lnTo>
                  <a:lnTo>
                    <a:pt x="399542" y="181114"/>
                  </a:lnTo>
                  <a:lnTo>
                    <a:pt x="471787" y="181114"/>
                  </a:lnTo>
                  <a:lnTo>
                    <a:pt x="473660" y="176012"/>
                  </a:lnTo>
                  <a:lnTo>
                    <a:pt x="476361" y="164992"/>
                  </a:lnTo>
                  <a:lnTo>
                    <a:pt x="477990" y="153200"/>
                  </a:lnTo>
                  <a:lnTo>
                    <a:pt x="478458" y="142430"/>
                  </a:lnTo>
                  <a:lnTo>
                    <a:pt x="478536" y="140639"/>
                  </a:lnTo>
                  <a:lnTo>
                    <a:pt x="477347" y="122347"/>
                  </a:lnTo>
                  <a:lnTo>
                    <a:pt x="473789" y="106314"/>
                  </a:lnTo>
                  <a:lnTo>
                    <a:pt x="473444" y="105511"/>
                  </a:lnTo>
                  <a:close/>
                </a:path>
                <a:path w="839470" h="247014">
                  <a:moveTo>
                    <a:pt x="411861" y="60274"/>
                  </a:moveTo>
                  <a:lnTo>
                    <a:pt x="404979" y="60571"/>
                  </a:lnTo>
                  <a:lnTo>
                    <a:pt x="397644" y="61571"/>
                  </a:lnTo>
                  <a:lnTo>
                    <a:pt x="397983" y="61571"/>
                  </a:lnTo>
                  <a:lnTo>
                    <a:pt x="392215" y="62953"/>
                  </a:lnTo>
                  <a:lnTo>
                    <a:pt x="386334" y="65036"/>
                  </a:lnTo>
                  <a:lnTo>
                    <a:pt x="378587" y="68211"/>
                  </a:lnTo>
                  <a:lnTo>
                    <a:pt x="371728" y="72974"/>
                  </a:lnTo>
                  <a:lnTo>
                    <a:pt x="365633" y="79324"/>
                  </a:lnTo>
                  <a:lnTo>
                    <a:pt x="457712" y="79324"/>
                  </a:lnTo>
                  <a:lnTo>
                    <a:pt x="449544" y="71954"/>
                  </a:lnTo>
                  <a:lnTo>
                    <a:pt x="438213" y="65465"/>
                  </a:lnTo>
                  <a:lnTo>
                    <a:pt x="425644" y="61571"/>
                  </a:lnTo>
                  <a:lnTo>
                    <a:pt x="411861" y="60274"/>
                  </a:lnTo>
                  <a:close/>
                </a:path>
                <a:path w="839470" h="247014">
                  <a:moveTo>
                    <a:pt x="835331" y="215950"/>
                  </a:moveTo>
                  <a:lnTo>
                    <a:pt x="772922" y="215950"/>
                  </a:lnTo>
                  <a:lnTo>
                    <a:pt x="776504" y="219144"/>
                  </a:lnTo>
                  <a:lnTo>
                    <a:pt x="813139" y="242872"/>
                  </a:lnTo>
                  <a:lnTo>
                    <a:pt x="820166" y="246456"/>
                  </a:lnTo>
                  <a:lnTo>
                    <a:pt x="835331" y="215950"/>
                  </a:lnTo>
                  <a:close/>
                </a:path>
                <a:path w="839470" h="247014">
                  <a:moveTo>
                    <a:pt x="717169" y="0"/>
                  </a:moveTo>
                  <a:lnTo>
                    <a:pt x="669845" y="7458"/>
                  </a:lnTo>
                  <a:lnTo>
                    <a:pt x="634238" y="29832"/>
                  </a:lnTo>
                  <a:lnTo>
                    <a:pt x="612047" y="65481"/>
                  </a:lnTo>
                  <a:lnTo>
                    <a:pt x="604607" y="112356"/>
                  </a:lnTo>
                  <a:lnTo>
                    <a:pt x="604520" y="113550"/>
                  </a:lnTo>
                  <a:lnTo>
                    <a:pt x="612997" y="162850"/>
                  </a:lnTo>
                  <a:lnTo>
                    <a:pt x="638306" y="199580"/>
                  </a:lnTo>
                  <a:lnTo>
                    <a:pt x="672433" y="219144"/>
                  </a:lnTo>
                  <a:lnTo>
                    <a:pt x="716915" y="225615"/>
                  </a:lnTo>
                  <a:lnTo>
                    <a:pt x="732988" y="225010"/>
                  </a:lnTo>
                  <a:lnTo>
                    <a:pt x="747680" y="223197"/>
                  </a:lnTo>
                  <a:lnTo>
                    <a:pt x="760991" y="220177"/>
                  </a:lnTo>
                  <a:lnTo>
                    <a:pt x="772922" y="215950"/>
                  </a:lnTo>
                  <a:lnTo>
                    <a:pt x="835331" y="215950"/>
                  </a:lnTo>
                  <a:lnTo>
                    <a:pt x="838962" y="208648"/>
                  </a:lnTo>
                  <a:lnTo>
                    <a:pt x="832358" y="205778"/>
                  </a:lnTo>
                  <a:lnTo>
                    <a:pt x="827151" y="203250"/>
                  </a:lnTo>
                  <a:lnTo>
                    <a:pt x="823341" y="201066"/>
                  </a:lnTo>
                  <a:lnTo>
                    <a:pt x="820801" y="199580"/>
                  </a:lnTo>
                  <a:lnTo>
                    <a:pt x="815213" y="195897"/>
                  </a:lnTo>
                  <a:lnTo>
                    <a:pt x="806831" y="190055"/>
                  </a:lnTo>
                  <a:lnTo>
                    <a:pt x="816683" y="175171"/>
                  </a:lnTo>
                  <a:lnTo>
                    <a:pt x="717676" y="175171"/>
                  </a:lnTo>
                  <a:lnTo>
                    <a:pt x="708288" y="174331"/>
                  </a:lnTo>
                  <a:lnTo>
                    <a:pt x="707789" y="174331"/>
                  </a:lnTo>
                  <a:lnTo>
                    <a:pt x="698626" y="171561"/>
                  </a:lnTo>
                  <a:lnTo>
                    <a:pt x="675004" y="140974"/>
                  </a:lnTo>
                  <a:lnTo>
                    <a:pt x="672038" y="112356"/>
                  </a:lnTo>
                  <a:lnTo>
                    <a:pt x="671957" y="110578"/>
                  </a:lnTo>
                  <a:lnTo>
                    <a:pt x="672699" y="97021"/>
                  </a:lnTo>
                  <a:lnTo>
                    <a:pt x="672740" y="96260"/>
                  </a:lnTo>
                  <a:lnTo>
                    <a:pt x="675070" y="84047"/>
                  </a:lnTo>
                  <a:lnTo>
                    <a:pt x="707495" y="51943"/>
                  </a:lnTo>
                  <a:lnTo>
                    <a:pt x="717042" y="51041"/>
                  </a:lnTo>
                  <a:lnTo>
                    <a:pt x="816750" y="51041"/>
                  </a:lnTo>
                  <a:lnTo>
                    <a:pt x="814024" y="45326"/>
                  </a:lnTo>
                  <a:lnTo>
                    <a:pt x="801116" y="29171"/>
                  </a:lnTo>
                  <a:lnTo>
                    <a:pt x="784784" y="16405"/>
                  </a:lnTo>
                  <a:lnTo>
                    <a:pt x="765333" y="7289"/>
                  </a:lnTo>
                  <a:lnTo>
                    <a:pt x="742962" y="1864"/>
                  </a:lnTo>
                  <a:lnTo>
                    <a:pt x="743384" y="1864"/>
                  </a:lnTo>
                  <a:lnTo>
                    <a:pt x="717169" y="0"/>
                  </a:lnTo>
                  <a:close/>
                </a:path>
                <a:path w="839470" h="247014">
                  <a:moveTo>
                    <a:pt x="714375" y="134086"/>
                  </a:moveTo>
                  <a:lnTo>
                    <a:pt x="703834" y="158343"/>
                  </a:lnTo>
                  <a:lnTo>
                    <a:pt x="712360" y="162046"/>
                  </a:lnTo>
                  <a:lnTo>
                    <a:pt x="719661" y="165860"/>
                  </a:lnTo>
                  <a:lnTo>
                    <a:pt x="725747" y="169786"/>
                  </a:lnTo>
                  <a:lnTo>
                    <a:pt x="730631" y="173824"/>
                  </a:lnTo>
                  <a:lnTo>
                    <a:pt x="726567" y="174713"/>
                  </a:lnTo>
                  <a:lnTo>
                    <a:pt x="722249" y="175171"/>
                  </a:lnTo>
                  <a:lnTo>
                    <a:pt x="816683" y="175171"/>
                  </a:lnTo>
                  <a:lnTo>
                    <a:pt x="817239" y="174331"/>
                  </a:lnTo>
                  <a:lnTo>
                    <a:pt x="824658" y="156192"/>
                  </a:lnTo>
                  <a:lnTo>
                    <a:pt x="824803" y="155524"/>
                  </a:lnTo>
                  <a:lnTo>
                    <a:pt x="755142" y="155524"/>
                  </a:lnTo>
                  <a:lnTo>
                    <a:pt x="752475" y="153835"/>
                  </a:lnTo>
                  <a:lnTo>
                    <a:pt x="749935" y="152196"/>
                  </a:lnTo>
                  <a:lnTo>
                    <a:pt x="747776" y="150609"/>
                  </a:lnTo>
                  <a:lnTo>
                    <a:pt x="738124" y="143865"/>
                  </a:lnTo>
                  <a:lnTo>
                    <a:pt x="731730" y="139753"/>
                  </a:lnTo>
                  <a:lnTo>
                    <a:pt x="728345" y="138112"/>
                  </a:lnTo>
                  <a:lnTo>
                    <a:pt x="724916" y="136525"/>
                  </a:lnTo>
                  <a:lnTo>
                    <a:pt x="720344" y="135178"/>
                  </a:lnTo>
                  <a:lnTo>
                    <a:pt x="714375" y="134086"/>
                  </a:lnTo>
                  <a:close/>
                </a:path>
                <a:path w="839470" h="247014">
                  <a:moveTo>
                    <a:pt x="816750" y="51041"/>
                  </a:moveTo>
                  <a:lnTo>
                    <a:pt x="717042" y="51041"/>
                  </a:lnTo>
                  <a:lnTo>
                    <a:pt x="727453" y="51943"/>
                  </a:lnTo>
                  <a:lnTo>
                    <a:pt x="727298" y="51943"/>
                  </a:lnTo>
                  <a:lnTo>
                    <a:pt x="760094" y="84047"/>
                  </a:lnTo>
                  <a:lnTo>
                    <a:pt x="763098" y="113550"/>
                  </a:lnTo>
                  <a:lnTo>
                    <a:pt x="762642" y="125827"/>
                  </a:lnTo>
                  <a:lnTo>
                    <a:pt x="761442" y="135178"/>
                  </a:lnTo>
                  <a:lnTo>
                    <a:pt x="761383" y="135636"/>
                  </a:lnTo>
                  <a:lnTo>
                    <a:pt x="761269" y="136525"/>
                  </a:lnTo>
                  <a:lnTo>
                    <a:pt x="761142" y="137512"/>
                  </a:lnTo>
                  <a:lnTo>
                    <a:pt x="758642" y="147411"/>
                  </a:lnTo>
                  <a:lnTo>
                    <a:pt x="755142" y="155524"/>
                  </a:lnTo>
                  <a:lnTo>
                    <a:pt x="824803" y="155524"/>
                  </a:lnTo>
                  <a:lnTo>
                    <a:pt x="829101" y="135636"/>
                  </a:lnTo>
                  <a:lnTo>
                    <a:pt x="830522" y="113550"/>
                  </a:lnTo>
                  <a:lnTo>
                    <a:pt x="830558" y="112356"/>
                  </a:lnTo>
                  <a:lnTo>
                    <a:pt x="828819" y="88116"/>
                  </a:lnTo>
                  <a:lnTo>
                    <a:pt x="828744" y="87070"/>
                  </a:lnTo>
                  <a:lnTo>
                    <a:pt x="823229" y="64625"/>
                  </a:lnTo>
                  <a:lnTo>
                    <a:pt x="816750" y="51041"/>
                  </a:lnTo>
                  <a:close/>
                </a:path>
                <a:path w="839470" h="247014">
                  <a:moveTo>
                    <a:pt x="105028" y="137071"/>
                  </a:moveTo>
                  <a:lnTo>
                    <a:pt x="57023" y="137071"/>
                  </a:lnTo>
                  <a:lnTo>
                    <a:pt x="57023" y="194068"/>
                  </a:lnTo>
                  <a:lnTo>
                    <a:pt x="105028" y="194068"/>
                  </a:lnTo>
                  <a:lnTo>
                    <a:pt x="105028" y="137071"/>
                  </a:lnTo>
                  <a:close/>
                </a:path>
                <a:path w="839470" h="247014">
                  <a:moveTo>
                    <a:pt x="162433" y="88988"/>
                  </a:moveTo>
                  <a:lnTo>
                    <a:pt x="0" y="88988"/>
                  </a:lnTo>
                  <a:lnTo>
                    <a:pt x="0" y="137071"/>
                  </a:lnTo>
                  <a:lnTo>
                    <a:pt x="162433" y="137071"/>
                  </a:lnTo>
                  <a:lnTo>
                    <a:pt x="162433" y="88988"/>
                  </a:lnTo>
                  <a:close/>
                </a:path>
                <a:path w="839470" h="247014">
                  <a:moveTo>
                    <a:pt x="105028" y="31699"/>
                  </a:moveTo>
                  <a:lnTo>
                    <a:pt x="57023" y="31699"/>
                  </a:lnTo>
                  <a:lnTo>
                    <a:pt x="57023" y="88988"/>
                  </a:lnTo>
                  <a:lnTo>
                    <a:pt x="105028" y="88988"/>
                  </a:lnTo>
                  <a:lnTo>
                    <a:pt x="105028" y="31699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615808" y="6131191"/>
              <a:ext cx="208279" cy="116839"/>
            </a:xfrm>
            <a:custGeom>
              <a:avLst/>
              <a:gdLst/>
              <a:ahLst/>
              <a:cxnLst/>
              <a:rect l="l" t="t" r="r" b="b"/>
              <a:pathLst>
                <a:path w="208279" h="116839">
                  <a:moveTo>
                    <a:pt x="143256" y="55664"/>
                  </a:moveTo>
                  <a:lnTo>
                    <a:pt x="208025" y="55664"/>
                  </a:lnTo>
                  <a:lnTo>
                    <a:pt x="208025" y="116382"/>
                  </a:lnTo>
                  <a:lnTo>
                    <a:pt x="143256" y="116382"/>
                  </a:lnTo>
                  <a:lnTo>
                    <a:pt x="143256" y="55664"/>
                  </a:lnTo>
                  <a:close/>
                </a:path>
                <a:path w="208279" h="116839">
                  <a:moveTo>
                    <a:pt x="27940" y="0"/>
                  </a:moveTo>
                  <a:lnTo>
                    <a:pt x="19685" y="0"/>
                  </a:lnTo>
                  <a:lnTo>
                    <a:pt x="12954" y="3060"/>
                  </a:lnTo>
                  <a:lnTo>
                    <a:pt x="0" y="36918"/>
                  </a:lnTo>
                  <a:lnTo>
                    <a:pt x="476" y="46408"/>
                  </a:lnTo>
                  <a:lnTo>
                    <a:pt x="19176" y="75603"/>
                  </a:lnTo>
                  <a:lnTo>
                    <a:pt x="27050" y="75603"/>
                  </a:lnTo>
                  <a:lnTo>
                    <a:pt x="34290" y="75603"/>
                  </a:lnTo>
                  <a:lnTo>
                    <a:pt x="52705" y="36321"/>
                  </a:lnTo>
                  <a:lnTo>
                    <a:pt x="52252" y="27565"/>
                  </a:lnTo>
                  <a:lnTo>
                    <a:pt x="34798" y="0"/>
                  </a:lnTo>
                  <a:lnTo>
                    <a:pt x="27940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917942" y="6072149"/>
              <a:ext cx="100329" cy="133273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7250556" y="6025680"/>
              <a:ext cx="839469" cy="247015"/>
            </a:xfrm>
            <a:custGeom>
              <a:avLst/>
              <a:gdLst/>
              <a:ahLst/>
              <a:cxnLst/>
              <a:rect l="l" t="t" r="r" b="b"/>
              <a:pathLst>
                <a:path w="839470" h="247014">
                  <a:moveTo>
                    <a:pt x="57023" y="31699"/>
                  </a:moveTo>
                  <a:lnTo>
                    <a:pt x="105028" y="31699"/>
                  </a:lnTo>
                  <a:lnTo>
                    <a:pt x="105028" y="88988"/>
                  </a:lnTo>
                  <a:lnTo>
                    <a:pt x="162433" y="88988"/>
                  </a:lnTo>
                  <a:lnTo>
                    <a:pt x="162433" y="137071"/>
                  </a:lnTo>
                  <a:lnTo>
                    <a:pt x="105028" y="137071"/>
                  </a:lnTo>
                  <a:lnTo>
                    <a:pt x="105028" y="194068"/>
                  </a:lnTo>
                  <a:lnTo>
                    <a:pt x="57023" y="194068"/>
                  </a:lnTo>
                  <a:lnTo>
                    <a:pt x="57023" y="137071"/>
                  </a:lnTo>
                  <a:lnTo>
                    <a:pt x="0" y="137071"/>
                  </a:lnTo>
                  <a:lnTo>
                    <a:pt x="0" y="88988"/>
                  </a:lnTo>
                  <a:lnTo>
                    <a:pt x="57023" y="88988"/>
                  </a:lnTo>
                  <a:lnTo>
                    <a:pt x="57023" y="31699"/>
                  </a:lnTo>
                  <a:close/>
                </a:path>
                <a:path w="839470" h="247014">
                  <a:moveTo>
                    <a:pt x="304546" y="3721"/>
                  </a:moveTo>
                  <a:lnTo>
                    <a:pt x="365633" y="3721"/>
                  </a:lnTo>
                  <a:lnTo>
                    <a:pt x="365633" y="79324"/>
                  </a:lnTo>
                  <a:lnTo>
                    <a:pt x="371728" y="72974"/>
                  </a:lnTo>
                  <a:lnTo>
                    <a:pt x="411861" y="60274"/>
                  </a:lnTo>
                  <a:lnTo>
                    <a:pt x="425644" y="61571"/>
                  </a:lnTo>
                  <a:lnTo>
                    <a:pt x="459613" y="81038"/>
                  </a:lnTo>
                  <a:lnTo>
                    <a:pt x="477347" y="122347"/>
                  </a:lnTo>
                  <a:lnTo>
                    <a:pt x="478536" y="140639"/>
                  </a:lnTo>
                  <a:lnTo>
                    <a:pt x="477990" y="153200"/>
                  </a:lnTo>
                  <a:lnTo>
                    <a:pt x="465133" y="195492"/>
                  </a:lnTo>
                  <a:lnTo>
                    <a:pt x="429879" y="223037"/>
                  </a:lnTo>
                  <a:lnTo>
                    <a:pt x="412115" y="225475"/>
                  </a:lnTo>
                  <a:lnTo>
                    <a:pt x="404300" y="225047"/>
                  </a:lnTo>
                  <a:lnTo>
                    <a:pt x="366974" y="205310"/>
                  </a:lnTo>
                  <a:lnTo>
                    <a:pt x="361188" y="198526"/>
                  </a:lnTo>
                  <a:lnTo>
                    <a:pt x="361188" y="221894"/>
                  </a:lnTo>
                  <a:lnTo>
                    <a:pt x="304546" y="221894"/>
                  </a:lnTo>
                  <a:lnTo>
                    <a:pt x="304546" y="3721"/>
                  </a:lnTo>
                  <a:close/>
                </a:path>
                <a:path w="839470" h="247014">
                  <a:moveTo>
                    <a:pt x="717169" y="0"/>
                  </a:moveTo>
                  <a:lnTo>
                    <a:pt x="765333" y="7289"/>
                  </a:lnTo>
                  <a:lnTo>
                    <a:pt x="801116" y="29171"/>
                  </a:lnTo>
                  <a:lnTo>
                    <a:pt x="823229" y="64625"/>
                  </a:lnTo>
                  <a:lnTo>
                    <a:pt x="830579" y="112661"/>
                  </a:lnTo>
                  <a:lnTo>
                    <a:pt x="829101" y="135636"/>
                  </a:lnTo>
                  <a:lnTo>
                    <a:pt x="824658" y="156192"/>
                  </a:lnTo>
                  <a:lnTo>
                    <a:pt x="817239" y="174331"/>
                  </a:lnTo>
                  <a:lnTo>
                    <a:pt x="806831" y="190055"/>
                  </a:lnTo>
                  <a:lnTo>
                    <a:pt x="815213" y="195897"/>
                  </a:lnTo>
                  <a:lnTo>
                    <a:pt x="838962" y="208648"/>
                  </a:lnTo>
                  <a:lnTo>
                    <a:pt x="820166" y="246456"/>
                  </a:lnTo>
                  <a:lnTo>
                    <a:pt x="782954" y="223862"/>
                  </a:lnTo>
                  <a:lnTo>
                    <a:pt x="772922" y="215950"/>
                  </a:lnTo>
                  <a:lnTo>
                    <a:pt x="760991" y="220177"/>
                  </a:lnTo>
                  <a:lnTo>
                    <a:pt x="747680" y="223197"/>
                  </a:lnTo>
                  <a:lnTo>
                    <a:pt x="732988" y="225010"/>
                  </a:lnTo>
                  <a:lnTo>
                    <a:pt x="716915" y="225615"/>
                  </a:lnTo>
                  <a:lnTo>
                    <a:pt x="693364" y="223998"/>
                  </a:lnTo>
                  <a:lnTo>
                    <a:pt x="654121" y="211052"/>
                  </a:lnTo>
                  <a:lnTo>
                    <a:pt x="623593" y="182839"/>
                  </a:lnTo>
                  <a:lnTo>
                    <a:pt x="606639" y="139753"/>
                  </a:lnTo>
                  <a:lnTo>
                    <a:pt x="604520" y="113550"/>
                  </a:lnTo>
                  <a:lnTo>
                    <a:pt x="606377" y="88116"/>
                  </a:lnTo>
                  <a:lnTo>
                    <a:pt x="621236" y="46258"/>
                  </a:lnTo>
                  <a:lnTo>
                    <a:pt x="650571" y="16780"/>
                  </a:lnTo>
                  <a:lnTo>
                    <a:pt x="692048" y="1864"/>
                  </a:lnTo>
                  <a:lnTo>
                    <a:pt x="717169" y="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5643371" y="4512564"/>
            <a:ext cx="2026920" cy="646430"/>
          </a:xfrm>
          <a:prstGeom prst="rect">
            <a:avLst/>
          </a:prstGeom>
          <a:solidFill>
            <a:srgbClr val="EDEEF4"/>
          </a:solidFill>
          <a:ln w="9144">
            <a:solidFill>
              <a:srgbClr val="FFFFFF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90"/>
              </a:spcBef>
              <a:tabLst>
                <a:tab pos="899794" algn="l"/>
                <a:tab pos="1387475" algn="l"/>
              </a:tabLst>
            </a:pPr>
            <a:r>
              <a:rPr sz="3600" dirty="0">
                <a:solidFill>
                  <a:srgbClr val="C00000"/>
                </a:solidFill>
                <a:latin typeface="Times New Roman"/>
                <a:cs typeface="Times New Roman"/>
              </a:rPr>
              <a:t>P</a:t>
            </a:r>
            <a:r>
              <a:rPr sz="3600" spc="-1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sz="3600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3600" spc="-50" dirty="0">
                <a:solidFill>
                  <a:srgbClr val="C00000"/>
                </a:solidFill>
                <a:latin typeface="Times New Roman"/>
                <a:cs typeface="Times New Roman"/>
              </a:rPr>
              <a:t>=</a:t>
            </a:r>
            <a:r>
              <a:rPr sz="3600" dirty="0">
                <a:solidFill>
                  <a:srgbClr val="C00000"/>
                </a:solidFill>
                <a:latin typeface="Times New Roman"/>
                <a:cs typeface="Times New Roman"/>
              </a:rPr>
              <a:t>	P</a:t>
            </a:r>
            <a:r>
              <a:rPr sz="3600" spc="-1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  <p:sp>
        <p:nvSpPr>
          <p:cNvPr id="99" name="object 99"/>
          <p:cNvSpPr txBox="1"/>
          <p:nvPr/>
        </p:nvSpPr>
        <p:spPr>
          <a:xfrm>
            <a:off x="4293489" y="4701362"/>
            <a:ext cx="62547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Atau,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260347" y="4512564"/>
            <a:ext cx="2295525" cy="646430"/>
          </a:xfrm>
          <a:prstGeom prst="rect">
            <a:avLst/>
          </a:prstGeom>
          <a:solidFill>
            <a:srgbClr val="FFCCFF"/>
          </a:solidFill>
          <a:ln w="9144">
            <a:solidFill>
              <a:srgbClr val="0099CC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90"/>
              </a:spcBef>
              <a:tabLst>
                <a:tab pos="1105535" algn="l"/>
              </a:tabLst>
            </a:pPr>
            <a:r>
              <a:rPr sz="3600" dirty="0">
                <a:solidFill>
                  <a:srgbClr val="C00000"/>
                </a:solidFill>
                <a:latin typeface="Times New Roman"/>
                <a:cs typeface="Times New Roman"/>
              </a:rPr>
              <a:t>Q</a:t>
            </a:r>
            <a:r>
              <a:rPr sz="3600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6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d</a:t>
            </a:r>
            <a:r>
              <a:rPr sz="3600" i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3600" dirty="0">
                <a:solidFill>
                  <a:srgbClr val="C00000"/>
                </a:solidFill>
                <a:latin typeface="Times New Roman"/>
                <a:cs typeface="Times New Roman"/>
              </a:rPr>
              <a:t>= Q </a:t>
            </a:r>
            <a:r>
              <a:rPr sz="3600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s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1460" cy="6849109"/>
            <a:chOff x="0" y="0"/>
            <a:chExt cx="9141460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6"/>
              <a:ext cx="6382511" cy="26517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1688" y="3538728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436618" y="69850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244" y="1063625"/>
                  </a:lnTo>
                  <a:lnTo>
                    <a:pt x="2885820" y="1114552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3343020" y="2108327"/>
                  </a:lnTo>
                  <a:lnTo>
                    <a:pt x="3066795" y="2178177"/>
                  </a:lnTo>
                  <a:lnTo>
                    <a:pt x="2765170" y="2255964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7"/>
                  </a:lnTo>
                  <a:lnTo>
                    <a:pt x="241300" y="3310127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401693" y="1312926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901693" y="1201801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487418" y="198501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0952" cy="45689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723" y="333756"/>
              <a:ext cx="8229600" cy="1225550"/>
            </a:xfrm>
            <a:custGeom>
              <a:avLst/>
              <a:gdLst/>
              <a:ahLst/>
              <a:cxnLst/>
              <a:rect l="l" t="t" r="r" b="b"/>
              <a:pathLst>
                <a:path w="8229600" h="1225550">
                  <a:moveTo>
                    <a:pt x="8229600" y="0"/>
                  </a:moveTo>
                  <a:lnTo>
                    <a:pt x="0" y="0"/>
                  </a:lnTo>
                  <a:lnTo>
                    <a:pt x="0" y="1225296"/>
                  </a:lnTo>
                  <a:lnTo>
                    <a:pt x="8229600" y="122529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0004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8723" y="333756"/>
              <a:ext cx="8229600" cy="1225550"/>
            </a:xfrm>
            <a:custGeom>
              <a:avLst/>
              <a:gdLst/>
              <a:ahLst/>
              <a:cxnLst/>
              <a:rect l="l" t="t" r="r" b="b"/>
              <a:pathLst>
                <a:path w="8229600" h="1225550">
                  <a:moveTo>
                    <a:pt x="0" y="1225296"/>
                  </a:moveTo>
                  <a:lnTo>
                    <a:pt x="8229600" y="1225296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1225296"/>
                  </a:lnTo>
                  <a:close/>
                </a:path>
              </a:pathLst>
            </a:custGeom>
            <a:ln w="9144">
              <a:solidFill>
                <a:srgbClr val="E4E4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5960" y="131000"/>
              <a:ext cx="5243830" cy="117786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3351" y="771093"/>
              <a:ext cx="885228" cy="11778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62327" y="771093"/>
              <a:ext cx="4070477" cy="117784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70576" y="771093"/>
              <a:ext cx="1942846" cy="11778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17207" y="771093"/>
              <a:ext cx="885228" cy="1177848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994154" y="250012"/>
            <a:ext cx="516001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2735">
              <a:lnSpc>
                <a:spcPct val="100000"/>
              </a:lnSpc>
              <a:spcBef>
                <a:spcPts val="100"/>
              </a:spcBef>
            </a:pPr>
            <a:r>
              <a:rPr sz="4200" b="1" spc="-110" dirty="0">
                <a:solidFill>
                  <a:srgbClr val="E4E4FF"/>
                </a:solidFill>
                <a:latin typeface="Times New Roman"/>
                <a:cs typeface="Times New Roman"/>
              </a:rPr>
              <a:t>Market</a:t>
            </a:r>
            <a:r>
              <a:rPr sz="4200" b="1" spc="-120" dirty="0">
                <a:solidFill>
                  <a:srgbClr val="E4E4FF"/>
                </a:solidFill>
                <a:latin typeface="Times New Roman"/>
                <a:cs typeface="Times New Roman"/>
              </a:rPr>
              <a:t> </a:t>
            </a:r>
            <a:r>
              <a:rPr sz="4200" b="1" spc="-10" dirty="0">
                <a:solidFill>
                  <a:srgbClr val="E4E4FF"/>
                </a:solidFill>
                <a:latin typeface="Times New Roman"/>
                <a:cs typeface="Times New Roman"/>
              </a:rPr>
              <a:t>Equilibrium </a:t>
            </a:r>
            <a:r>
              <a:rPr sz="4200" b="1" dirty="0">
                <a:solidFill>
                  <a:srgbClr val="E4E4FF"/>
                </a:solidFill>
                <a:latin typeface="Times New Roman"/>
                <a:cs typeface="Times New Roman"/>
              </a:rPr>
              <a:t>(Keseimbangan</a:t>
            </a:r>
            <a:r>
              <a:rPr sz="4200" b="1" spc="-120" dirty="0">
                <a:solidFill>
                  <a:srgbClr val="E4E4FF"/>
                </a:solidFill>
                <a:latin typeface="Times New Roman"/>
                <a:cs typeface="Times New Roman"/>
              </a:rPr>
              <a:t> </a:t>
            </a:r>
            <a:r>
              <a:rPr sz="4200" b="1" spc="-40" dirty="0">
                <a:solidFill>
                  <a:srgbClr val="E4E4FF"/>
                </a:solidFill>
                <a:latin typeface="Times New Roman"/>
                <a:cs typeface="Times New Roman"/>
              </a:rPr>
              <a:t>Pasar)</a:t>
            </a:r>
            <a:endParaRPr sz="42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1920" y="1825790"/>
            <a:ext cx="4628515" cy="4332605"/>
            <a:chOff x="121920" y="1825790"/>
            <a:chExt cx="4628515" cy="4332605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920" y="1965896"/>
              <a:ext cx="507326" cy="5286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0144" y="1825790"/>
              <a:ext cx="1449196" cy="79079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47800" y="1825790"/>
              <a:ext cx="1436877" cy="79079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02408" y="1825790"/>
              <a:ext cx="1409445" cy="79079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20440" y="1825790"/>
              <a:ext cx="1193114" cy="79079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0144" y="2209838"/>
              <a:ext cx="1522221" cy="79079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20952" y="2209838"/>
              <a:ext cx="574370" cy="79079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24584" y="2209838"/>
              <a:ext cx="924902" cy="79079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78736" y="2209838"/>
              <a:ext cx="662749" cy="79079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70759" y="2209838"/>
              <a:ext cx="979728" cy="79079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62071" y="2209838"/>
              <a:ext cx="1412621" cy="79079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90144" y="2593886"/>
              <a:ext cx="1190040" cy="79079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09472" y="2593886"/>
              <a:ext cx="1979422" cy="79079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97480" y="2593886"/>
              <a:ext cx="1171778" cy="79079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398520" y="2593886"/>
              <a:ext cx="1351534" cy="79079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0144" y="2977934"/>
              <a:ext cx="1168704" cy="79079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73480" y="2977934"/>
              <a:ext cx="1126058" cy="79079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908047" y="2977934"/>
              <a:ext cx="1199184" cy="79079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724912" y="2977934"/>
              <a:ext cx="1415541" cy="79079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90144" y="3361982"/>
              <a:ext cx="1223581" cy="79079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225295" y="3361982"/>
              <a:ext cx="1555877" cy="79079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1920" y="3971480"/>
              <a:ext cx="507326" cy="52863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90144" y="3831374"/>
              <a:ext cx="2515997" cy="79079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514599" y="3831374"/>
              <a:ext cx="830402" cy="79079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90144" y="4215422"/>
              <a:ext cx="2110486" cy="79079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118359" y="4215422"/>
              <a:ext cx="1062037" cy="79079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90144" y="4599470"/>
              <a:ext cx="2238629" cy="79079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237231" y="4599470"/>
              <a:ext cx="1315084" cy="79079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163824" y="4599470"/>
              <a:ext cx="1244904" cy="79079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90144" y="4983479"/>
              <a:ext cx="2037333" cy="79079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24455" y="4983479"/>
              <a:ext cx="979728" cy="79079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718815" y="4983479"/>
              <a:ext cx="1244904" cy="79079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90144" y="5367528"/>
              <a:ext cx="1958086" cy="790790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258267" y="1901774"/>
            <a:ext cx="4260850" cy="399732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6870" marR="5080" indent="-344805">
              <a:lnSpc>
                <a:spcPct val="90100"/>
              </a:lnSpc>
              <a:spcBef>
                <a:spcPts val="44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6870" algn="l"/>
              </a:tabLst>
            </a:pPr>
            <a:r>
              <a:rPr sz="2800" spc="-50" dirty="0">
                <a:solidFill>
                  <a:srgbClr val="FFFFFF"/>
                </a:solidFill>
                <a:latin typeface="Times New Roman"/>
                <a:cs typeface="Times New Roman"/>
              </a:rPr>
              <a:t>Terjadi</a:t>
            </a:r>
            <a:r>
              <a:rPr sz="2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Times New Roman"/>
                <a:cs typeface="Times New Roman"/>
              </a:rPr>
              <a:t>apabila</a:t>
            </a:r>
            <a:r>
              <a:rPr sz="2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70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28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Times New Roman"/>
                <a:cs typeface="Times New Roman"/>
              </a:rPr>
              <a:t>yang </a:t>
            </a:r>
            <a:r>
              <a:rPr sz="2800" spc="-40" dirty="0">
                <a:solidFill>
                  <a:srgbClr val="FFFFFF"/>
                </a:solidFill>
                <a:latin typeface="Times New Roman"/>
                <a:cs typeface="Times New Roman"/>
              </a:rPr>
              <a:t>diminta</a:t>
            </a:r>
            <a:r>
              <a:rPr sz="2800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(Qd)</a:t>
            </a:r>
            <a:r>
              <a:rPr sz="2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sz="2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jumlah </a:t>
            </a:r>
            <a:r>
              <a:rPr sz="2800" spc="-110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Times New Roman"/>
                <a:cs typeface="Times New Roman"/>
              </a:rPr>
              <a:t>ditawarkan</a:t>
            </a:r>
            <a:r>
              <a:rPr sz="2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(Qs)</a:t>
            </a:r>
            <a:r>
              <a:rPr sz="2800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Times New Roman"/>
                <a:cs typeface="Times New Roman"/>
              </a:rPr>
              <a:t>adalah </a:t>
            </a:r>
            <a:r>
              <a:rPr sz="2800" spc="-55" dirty="0">
                <a:solidFill>
                  <a:srgbClr val="FFFFFF"/>
                </a:solidFill>
                <a:latin typeface="Times New Roman"/>
                <a:cs typeface="Times New Roman"/>
              </a:rPr>
              <a:t>sama</a:t>
            </a:r>
            <a:r>
              <a:rPr sz="2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Times New Roman"/>
                <a:cs typeface="Times New Roman"/>
              </a:rPr>
              <a:t>pada</a:t>
            </a:r>
            <a:r>
              <a:rPr sz="2800" spc="-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suatu</a:t>
            </a:r>
            <a:r>
              <a:rPr sz="2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tingkat </a:t>
            </a:r>
            <a:r>
              <a:rPr sz="2800" spc="-6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r>
              <a:rPr sz="2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tertentu</a:t>
            </a:r>
            <a:endParaRPr sz="2800">
              <a:latin typeface="Times New Roman"/>
              <a:cs typeface="Times New Roman"/>
            </a:endParaRPr>
          </a:p>
          <a:p>
            <a:pPr marL="356870" marR="347345" indent="-344805">
              <a:lnSpc>
                <a:spcPct val="90100"/>
              </a:lnSpc>
              <a:spcBef>
                <a:spcPts val="670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6870" algn="l"/>
                <a:tab pos="2091689" algn="l"/>
              </a:tabLst>
            </a:pPr>
            <a:r>
              <a:rPr sz="2800" spc="-50" dirty="0">
                <a:solidFill>
                  <a:srgbClr val="FFFFFF"/>
                </a:solidFill>
                <a:latin typeface="Times New Roman"/>
                <a:cs typeface="Times New Roman"/>
              </a:rPr>
              <a:t>Keseimbangan</a:t>
            </a:r>
            <a:r>
              <a:rPr sz="28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Times New Roman"/>
                <a:cs typeface="Times New Roman"/>
              </a:rPr>
              <a:t>itu </a:t>
            </a:r>
            <a:r>
              <a:rPr sz="2800" spc="-40" dirty="0">
                <a:solidFill>
                  <a:srgbClr val="FFFFFF"/>
                </a:solidFill>
                <a:latin typeface="Times New Roman"/>
                <a:cs typeface="Times New Roman"/>
              </a:rPr>
              <a:t>ditunjukkan</a:t>
            </a:r>
            <a:r>
              <a:rPr sz="28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Times New Roman"/>
                <a:cs typeface="Times New Roman"/>
              </a:rPr>
              <a:t>oleh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perpotongan</a:t>
            </a:r>
            <a:r>
              <a:rPr sz="2800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Times New Roman"/>
                <a:cs typeface="Times New Roman"/>
              </a:rPr>
              <a:t>antara</a:t>
            </a:r>
            <a:r>
              <a:rPr sz="28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Times New Roman"/>
                <a:cs typeface="Times New Roman"/>
              </a:rPr>
              <a:t>kurva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r>
              <a:rPr sz="2800" dirty="0">
                <a:solidFill>
                  <a:srgbClr val="FFFFFF"/>
                </a:solidFill>
                <a:latin typeface="Times New Roman"/>
                <a:cs typeface="Times New Roman"/>
              </a:rPr>
              <a:t>	dan</a:t>
            </a:r>
            <a:r>
              <a:rPr sz="2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imes New Roman"/>
                <a:cs typeface="Times New Roman"/>
              </a:rPr>
              <a:t>kurva penawaran</a:t>
            </a:r>
            <a:endParaRPr sz="2800">
              <a:latin typeface="Times New Roman"/>
              <a:cs typeface="Times New Roman"/>
            </a:endParaRPr>
          </a:p>
        </p:txBody>
      </p:sp>
      <p:pic>
        <p:nvPicPr>
          <p:cNvPr id="50" name="object 50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4788408" y="1917192"/>
            <a:ext cx="4248912" cy="4535424"/>
          </a:xfrm>
          <a:prstGeom prst="rect">
            <a:avLst/>
          </a:prstGeom>
        </p:spPr>
      </p:pic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9438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200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</a:t>
            </a:r>
            <a:r>
              <a:rPr spc="5" dirty="0"/>
              <a:t> </a:t>
            </a:r>
            <a:r>
              <a:rPr dirty="0"/>
              <a:t>BIDA</a:t>
            </a:r>
            <a:r>
              <a:rPr spc="-65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</a:t>
            </a:r>
            <a:r>
              <a:rPr spc="5" dirty="0"/>
              <a:t>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065" y="1676400"/>
            <a:ext cx="849058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Teori</a:t>
            </a:r>
            <a:r>
              <a:rPr sz="24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sz="24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terutama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berguna</a:t>
            </a:r>
            <a:r>
              <a:rPr sz="24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untuk</a:t>
            </a:r>
            <a:r>
              <a:rPr sz="24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menerangkan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interaksi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antara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penjual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sz="24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pembeli</a:t>
            </a:r>
            <a:r>
              <a:rPr sz="24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24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pasar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persaingan</a:t>
            </a:r>
            <a:r>
              <a:rPr sz="24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sempurna,yaitu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di</a:t>
            </a:r>
            <a:r>
              <a:rPr sz="24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dalam</a:t>
            </a:r>
            <a:r>
              <a:rPr sz="2400" spc="-70" dirty="0">
                <a:solidFill>
                  <a:srgbClr val="FFFFFF"/>
                </a:solidFill>
                <a:latin typeface="Times New Roman"/>
                <a:cs typeface="Times New Roman"/>
              </a:rPr>
              <a:t> pasar-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pasar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di</a:t>
            </a:r>
            <a:r>
              <a:rPr sz="24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mana</a:t>
            </a:r>
            <a:r>
              <a:rPr sz="24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terdapat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banyak 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penjual</a:t>
            </a:r>
            <a:r>
              <a:rPr sz="24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sz="24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pembeli.</a:t>
            </a:r>
            <a:r>
              <a:rPr sz="24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Teori</a:t>
            </a:r>
            <a:r>
              <a:rPr sz="2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ini</a:t>
            </a:r>
            <a:r>
              <a:rPr sz="24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sangat</a:t>
            </a:r>
            <a:r>
              <a:rPr sz="24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diperlukan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untuk</a:t>
            </a:r>
            <a:r>
              <a:rPr sz="24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menjelaskan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065" y="3276600"/>
            <a:ext cx="8069580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225" indent="-517525">
              <a:lnSpc>
                <a:spcPct val="100000"/>
              </a:lnSpc>
              <a:spcBef>
                <a:spcPts val="100"/>
              </a:spcBef>
              <a:tabLst>
                <a:tab pos="412115" algn="l"/>
              </a:tabLst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i)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400" spc="-4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bagaimana</a:t>
            </a:r>
            <a:r>
              <a:rPr sz="2400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perubahan</a:t>
            </a:r>
            <a:r>
              <a:rPr sz="2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24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r>
              <a:rPr sz="24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mempengaruhi</a:t>
            </a:r>
            <a:r>
              <a:rPr sz="24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perubahan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r>
              <a:rPr sz="24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produk</a:t>
            </a:r>
            <a:r>
              <a:rPr sz="24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</a:p>
          <a:p>
            <a:pPr marL="530225" indent="-530225">
              <a:spcBef>
                <a:spcPts val="5"/>
              </a:spcBef>
            </a:pPr>
            <a:r>
              <a:rPr lang="id-ID" sz="2400" spc="-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(ii)   </a:t>
            </a:r>
            <a:r>
              <a:rPr sz="2400" spc="-6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implikasi</a:t>
            </a:r>
            <a:r>
              <a:rPr sz="24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24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perubahan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itu</a:t>
            </a:r>
            <a:r>
              <a:rPr sz="24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kepada</a:t>
            </a:r>
            <a:r>
              <a:rPr sz="24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pendapatan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produsen</a:t>
            </a:r>
            <a:r>
              <a:rPr sz="24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contoh</a:t>
            </a:r>
            <a:r>
              <a:rPr sz="24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produksi</a:t>
            </a:r>
            <a:r>
              <a:rPr sz="24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pertanian</a:t>
            </a:r>
            <a:r>
              <a:rPr sz="24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</a:p>
          <a:p>
            <a:pPr marL="530225" indent="-530225">
              <a:lnSpc>
                <a:spcPct val="100000"/>
              </a:lnSpc>
            </a:pPr>
            <a:r>
              <a:rPr lang="id-ID" sz="2400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(iii)</a:t>
            </a:r>
            <a:r>
              <a:rPr lang="id-ID" sz="2400" spc="2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kebijakan</a:t>
            </a:r>
            <a:r>
              <a:rPr lang="id-ID" sz="24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pemerintah</a:t>
            </a:r>
            <a:r>
              <a:rPr lang="id-ID" sz="2400" spc="-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untuk</a:t>
            </a:r>
            <a:r>
              <a:rPr lang="id-ID" sz="2400" spc="-8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menstabilkan</a:t>
            </a:r>
            <a:r>
              <a:rPr lang="id-ID" sz="2400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r>
              <a:rPr lang="id-ID" sz="2400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lang="id-ID" sz="2400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lang="id-ID" sz="2400" spc="-5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pendapatan</a:t>
            </a:r>
            <a:r>
              <a:rPr lang="id-ID" sz="2400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produsen</a:t>
            </a:r>
            <a:r>
              <a:rPr lang="id-ID" sz="2400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(contoh produsen</a:t>
            </a:r>
            <a:r>
              <a:rPr lang="id-ID" sz="2400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id-ID" sz="24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pertanian).</a:t>
            </a:r>
            <a:endParaRPr lang="id-ID" sz="2400" dirty="0" smtClean="0">
              <a:latin typeface="Times New Roman"/>
              <a:cs typeface="Times New Roman"/>
            </a:endParaRPr>
          </a:p>
          <a:p>
            <a:pPr marL="412115"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148483"/>
            <a:ext cx="8522209" cy="41761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801" y="609600"/>
            <a:ext cx="83058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2115" algn="l"/>
              </a:tabLst>
            </a:pPr>
            <a:r>
              <a:rPr lang="id-ID" sz="28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Contoh</a:t>
            </a:r>
            <a:r>
              <a:rPr lang="id-ID" sz="2800" spc="2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id-ID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id-ID" sz="2400" spc="-5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spc="-45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Bagaimana</a:t>
            </a:r>
            <a:r>
              <a:rPr lang="id-ID" sz="2400" spc="-3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p</a:t>
            </a:r>
            <a:r>
              <a:rPr lang="id-ID" sz="2400" spc="-1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erubahan</a:t>
            </a:r>
            <a:r>
              <a:rPr lang="id-ID" sz="2400" spc="-45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spc="-4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penawaran</a:t>
            </a:r>
            <a:r>
              <a:rPr lang="id-ID" sz="2400" spc="-5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</a:t>
            </a:r>
            <a:r>
              <a:rPr lang="id-ID" sz="2400" spc="-35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spc="-2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permintaan</a:t>
            </a:r>
            <a:r>
              <a:rPr lang="id-ID" sz="2400" spc="-45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spc="-3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mempengaruhi</a:t>
            </a:r>
            <a:r>
              <a:rPr lang="id-ID" sz="2400" spc="-7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spc="-1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perubahan</a:t>
            </a:r>
            <a:r>
              <a:rPr lang="id-ID" sz="2400" spc="-2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spc="-1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harga Produk </a:t>
            </a:r>
            <a:r>
              <a:rPr lang="id-ID" sz="2400" b="1" dirty="0" smtClean="0">
                <a:solidFill>
                  <a:srgbClr val="F1F1F1"/>
                </a:solidFill>
                <a:latin typeface="Arial" pitchFamily="34" charset="0"/>
                <a:cs typeface="Arial" pitchFamily="34" charset="0"/>
              </a:rPr>
              <a:t>Hasil</a:t>
            </a:r>
            <a:r>
              <a:rPr lang="id-ID" sz="2400" b="1" spc="-20" dirty="0" smtClean="0">
                <a:solidFill>
                  <a:srgbClr val="F1F1F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b="1" dirty="0" smtClean="0">
                <a:solidFill>
                  <a:srgbClr val="F1F1F1"/>
                </a:solidFill>
                <a:latin typeface="Arial" pitchFamily="34" charset="0"/>
                <a:cs typeface="Arial" pitchFamily="34" charset="0"/>
              </a:rPr>
              <a:t>Pertanian</a:t>
            </a:r>
            <a:r>
              <a:rPr lang="id-ID" sz="2400" b="1" spc="-40" dirty="0" smtClean="0">
                <a:solidFill>
                  <a:srgbClr val="F1F1F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b="1" dirty="0" smtClean="0">
                <a:solidFill>
                  <a:srgbClr val="F1F1F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id-ID" sz="2400" b="1" spc="-20" dirty="0" smtClean="0">
                <a:solidFill>
                  <a:srgbClr val="F1F1F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b="1" dirty="0" smtClean="0">
                <a:solidFill>
                  <a:srgbClr val="F1F1F1"/>
                </a:solidFill>
                <a:latin typeface="Arial" pitchFamily="34" charset="0"/>
                <a:cs typeface="Arial" pitchFamily="34" charset="0"/>
              </a:rPr>
              <a:t>Jangka</a:t>
            </a:r>
            <a:r>
              <a:rPr lang="id-ID" sz="2400" b="1" spc="-40" dirty="0" smtClean="0">
                <a:solidFill>
                  <a:srgbClr val="F1F1F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d-ID" sz="2400" b="1" spc="-10" dirty="0" smtClean="0">
                <a:solidFill>
                  <a:srgbClr val="F1F1F1"/>
                </a:solidFill>
                <a:latin typeface="Arial" pitchFamily="34" charset="0"/>
                <a:cs typeface="Arial" pitchFamily="34" charset="0"/>
              </a:rPr>
              <a:t>Panjang</a:t>
            </a:r>
            <a:endParaRPr lang="id-ID" sz="2400" dirty="0" smtClean="0">
              <a:latin typeface="Arial" pitchFamily="34" charset="0"/>
              <a:cs typeface="Arial" pitchFamily="34" charset="0"/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75355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0"/>
            <a:ext cx="16764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81200" cy="6858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19600" y="0"/>
            <a:ext cx="838200" cy="68580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981200" y="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5F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239511" y="0"/>
            <a:ext cx="3904615" cy="6858000"/>
            <a:chOff x="5239511" y="0"/>
            <a:chExt cx="3904615" cy="6858000"/>
          </a:xfrm>
        </p:grpSpPr>
        <p:sp>
          <p:nvSpPr>
            <p:cNvPr id="8" name="object 8"/>
            <p:cNvSpPr/>
            <p:nvPr/>
          </p:nvSpPr>
          <p:spPr>
            <a:xfrm>
              <a:off x="5239511" y="0"/>
              <a:ext cx="323215" cy="6858000"/>
            </a:xfrm>
            <a:custGeom>
              <a:avLst/>
              <a:gdLst/>
              <a:ahLst/>
              <a:cxnLst/>
              <a:rect l="l" t="t" r="r" b="b"/>
              <a:pathLst>
                <a:path w="323214" h="6858000">
                  <a:moveTo>
                    <a:pt x="0" y="6858000"/>
                  </a:moveTo>
                  <a:lnTo>
                    <a:pt x="323088" y="6858000"/>
                  </a:lnTo>
                  <a:lnTo>
                    <a:pt x="32308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5F1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599" y="0"/>
              <a:ext cx="3581400" cy="6858000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5135" y="0"/>
              <a:ext cx="740663" cy="68580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47" y="6150864"/>
              <a:ext cx="9141460" cy="707390"/>
            </a:xfrm>
            <a:custGeom>
              <a:avLst/>
              <a:gdLst/>
              <a:ahLst/>
              <a:cxnLst/>
              <a:rect l="l" t="t" r="r" b="b"/>
              <a:pathLst>
                <a:path w="9141460" h="707390">
                  <a:moveTo>
                    <a:pt x="3530600" y="0"/>
                  </a:moveTo>
                  <a:lnTo>
                    <a:pt x="3468624" y="4762"/>
                  </a:lnTo>
                  <a:lnTo>
                    <a:pt x="3422650" y="25425"/>
                  </a:lnTo>
                  <a:lnTo>
                    <a:pt x="3375025" y="34963"/>
                  </a:lnTo>
                  <a:lnTo>
                    <a:pt x="3303524" y="77863"/>
                  </a:lnTo>
                  <a:lnTo>
                    <a:pt x="3251200" y="101701"/>
                  </a:lnTo>
                  <a:lnTo>
                    <a:pt x="3203575" y="120764"/>
                  </a:lnTo>
                  <a:lnTo>
                    <a:pt x="3152775" y="152552"/>
                  </a:lnTo>
                  <a:lnTo>
                    <a:pt x="3009900" y="162090"/>
                  </a:lnTo>
                  <a:lnTo>
                    <a:pt x="2609850" y="162090"/>
                  </a:lnTo>
                  <a:lnTo>
                    <a:pt x="2543175" y="152552"/>
                  </a:lnTo>
                  <a:lnTo>
                    <a:pt x="2476500" y="144602"/>
                  </a:lnTo>
                  <a:lnTo>
                    <a:pt x="2419350" y="136664"/>
                  </a:lnTo>
                  <a:lnTo>
                    <a:pt x="2390775" y="136664"/>
                  </a:lnTo>
                  <a:lnTo>
                    <a:pt x="2352675" y="120764"/>
                  </a:lnTo>
                  <a:lnTo>
                    <a:pt x="2343150" y="111239"/>
                  </a:lnTo>
                  <a:lnTo>
                    <a:pt x="2314575" y="103289"/>
                  </a:lnTo>
                  <a:lnTo>
                    <a:pt x="2286000" y="87401"/>
                  </a:lnTo>
                  <a:lnTo>
                    <a:pt x="2266950" y="79451"/>
                  </a:lnTo>
                  <a:lnTo>
                    <a:pt x="2238375" y="79451"/>
                  </a:lnTo>
                  <a:lnTo>
                    <a:pt x="2219325" y="69913"/>
                  </a:lnTo>
                  <a:lnTo>
                    <a:pt x="2133600" y="69913"/>
                  </a:lnTo>
                  <a:lnTo>
                    <a:pt x="2114550" y="79451"/>
                  </a:lnTo>
                  <a:lnTo>
                    <a:pt x="2076450" y="87401"/>
                  </a:lnTo>
                  <a:lnTo>
                    <a:pt x="2000250" y="111239"/>
                  </a:lnTo>
                  <a:lnTo>
                    <a:pt x="1933575" y="136664"/>
                  </a:lnTo>
                  <a:lnTo>
                    <a:pt x="1866900" y="152552"/>
                  </a:lnTo>
                  <a:lnTo>
                    <a:pt x="1809750" y="170027"/>
                  </a:lnTo>
                  <a:lnTo>
                    <a:pt x="1743075" y="185915"/>
                  </a:lnTo>
                  <a:lnTo>
                    <a:pt x="1685925" y="203403"/>
                  </a:lnTo>
                  <a:lnTo>
                    <a:pt x="1619250" y="211340"/>
                  </a:lnTo>
                  <a:lnTo>
                    <a:pt x="1504950" y="227241"/>
                  </a:lnTo>
                  <a:lnTo>
                    <a:pt x="1400175" y="236766"/>
                  </a:lnTo>
                  <a:lnTo>
                    <a:pt x="1304925" y="236766"/>
                  </a:lnTo>
                  <a:lnTo>
                    <a:pt x="1209675" y="227241"/>
                  </a:lnTo>
                  <a:lnTo>
                    <a:pt x="1123950" y="219290"/>
                  </a:lnTo>
                  <a:lnTo>
                    <a:pt x="1038225" y="203403"/>
                  </a:lnTo>
                  <a:lnTo>
                    <a:pt x="971550" y="185915"/>
                  </a:lnTo>
                  <a:lnTo>
                    <a:pt x="904875" y="170027"/>
                  </a:lnTo>
                  <a:lnTo>
                    <a:pt x="847725" y="152552"/>
                  </a:lnTo>
                  <a:lnTo>
                    <a:pt x="800100" y="136664"/>
                  </a:lnTo>
                  <a:lnTo>
                    <a:pt x="762000" y="120764"/>
                  </a:lnTo>
                  <a:lnTo>
                    <a:pt x="733425" y="103289"/>
                  </a:lnTo>
                  <a:lnTo>
                    <a:pt x="704850" y="87401"/>
                  </a:lnTo>
                  <a:lnTo>
                    <a:pt x="676275" y="69913"/>
                  </a:lnTo>
                  <a:lnTo>
                    <a:pt x="647700" y="54025"/>
                  </a:lnTo>
                  <a:lnTo>
                    <a:pt x="609600" y="54025"/>
                  </a:lnTo>
                  <a:lnTo>
                    <a:pt x="590550" y="69913"/>
                  </a:lnTo>
                  <a:lnTo>
                    <a:pt x="571500" y="87401"/>
                  </a:lnTo>
                  <a:lnTo>
                    <a:pt x="542925" y="111239"/>
                  </a:lnTo>
                  <a:lnTo>
                    <a:pt x="514350" y="136664"/>
                  </a:lnTo>
                  <a:lnTo>
                    <a:pt x="457200" y="152552"/>
                  </a:lnTo>
                  <a:lnTo>
                    <a:pt x="419100" y="162090"/>
                  </a:lnTo>
                  <a:lnTo>
                    <a:pt x="342900" y="177977"/>
                  </a:lnTo>
                  <a:lnTo>
                    <a:pt x="304800" y="177977"/>
                  </a:lnTo>
                  <a:lnTo>
                    <a:pt x="266700" y="185915"/>
                  </a:lnTo>
                  <a:lnTo>
                    <a:pt x="190500" y="185915"/>
                  </a:lnTo>
                  <a:lnTo>
                    <a:pt x="142875" y="177977"/>
                  </a:lnTo>
                  <a:lnTo>
                    <a:pt x="104775" y="177977"/>
                  </a:lnTo>
                  <a:lnTo>
                    <a:pt x="66675" y="170027"/>
                  </a:lnTo>
                  <a:lnTo>
                    <a:pt x="38100" y="162090"/>
                  </a:lnTo>
                  <a:lnTo>
                    <a:pt x="0" y="152552"/>
                  </a:lnTo>
                  <a:lnTo>
                    <a:pt x="0" y="707136"/>
                  </a:lnTo>
                  <a:lnTo>
                    <a:pt x="9140952" y="707136"/>
                  </a:lnTo>
                  <a:lnTo>
                    <a:pt x="9140952" y="121273"/>
                  </a:lnTo>
                  <a:lnTo>
                    <a:pt x="9048750" y="136664"/>
                  </a:lnTo>
                  <a:lnTo>
                    <a:pt x="8963025" y="144602"/>
                  </a:lnTo>
                  <a:lnTo>
                    <a:pt x="8801100" y="144602"/>
                  </a:lnTo>
                  <a:lnTo>
                    <a:pt x="8743950" y="136664"/>
                  </a:lnTo>
                  <a:lnTo>
                    <a:pt x="8715375" y="136664"/>
                  </a:lnTo>
                  <a:lnTo>
                    <a:pt x="8677275" y="120764"/>
                  </a:lnTo>
                  <a:lnTo>
                    <a:pt x="8658225" y="120764"/>
                  </a:lnTo>
                  <a:lnTo>
                    <a:pt x="8658225" y="111239"/>
                  </a:lnTo>
                  <a:lnTo>
                    <a:pt x="8648700" y="111239"/>
                  </a:lnTo>
                  <a:lnTo>
                    <a:pt x="8648700" y="87401"/>
                  </a:lnTo>
                  <a:lnTo>
                    <a:pt x="8639175" y="79451"/>
                  </a:lnTo>
                  <a:lnTo>
                    <a:pt x="8639175" y="69913"/>
                  </a:lnTo>
                  <a:lnTo>
                    <a:pt x="8629650" y="61976"/>
                  </a:lnTo>
                  <a:lnTo>
                    <a:pt x="8610600" y="54025"/>
                  </a:lnTo>
                  <a:lnTo>
                    <a:pt x="8601075" y="46088"/>
                  </a:lnTo>
                  <a:lnTo>
                    <a:pt x="8594725" y="28600"/>
                  </a:lnTo>
                  <a:lnTo>
                    <a:pt x="8574024" y="25425"/>
                  </a:lnTo>
                  <a:lnTo>
                    <a:pt x="8550275" y="15887"/>
                  </a:lnTo>
                  <a:lnTo>
                    <a:pt x="8521700" y="11125"/>
                  </a:lnTo>
                  <a:lnTo>
                    <a:pt x="8464550" y="11125"/>
                  </a:lnTo>
                  <a:lnTo>
                    <a:pt x="8328025" y="15887"/>
                  </a:lnTo>
                  <a:lnTo>
                    <a:pt x="8166100" y="11125"/>
                  </a:lnTo>
                  <a:lnTo>
                    <a:pt x="8080375" y="25425"/>
                  </a:lnTo>
                  <a:lnTo>
                    <a:pt x="8018399" y="34963"/>
                  </a:lnTo>
                  <a:lnTo>
                    <a:pt x="7994650" y="47675"/>
                  </a:lnTo>
                  <a:lnTo>
                    <a:pt x="7972425" y="61976"/>
                  </a:lnTo>
                  <a:lnTo>
                    <a:pt x="7953375" y="69913"/>
                  </a:lnTo>
                  <a:lnTo>
                    <a:pt x="7915275" y="87401"/>
                  </a:lnTo>
                  <a:lnTo>
                    <a:pt x="7858125" y="111239"/>
                  </a:lnTo>
                  <a:lnTo>
                    <a:pt x="7810500" y="136664"/>
                  </a:lnTo>
                  <a:lnTo>
                    <a:pt x="7753350" y="152552"/>
                  </a:lnTo>
                  <a:lnTo>
                    <a:pt x="7705725" y="162090"/>
                  </a:lnTo>
                  <a:lnTo>
                    <a:pt x="7610475" y="177977"/>
                  </a:lnTo>
                  <a:lnTo>
                    <a:pt x="7524750" y="177977"/>
                  </a:lnTo>
                  <a:lnTo>
                    <a:pt x="7486650" y="170027"/>
                  </a:lnTo>
                  <a:lnTo>
                    <a:pt x="7458075" y="162090"/>
                  </a:lnTo>
                  <a:lnTo>
                    <a:pt x="7419975" y="152552"/>
                  </a:lnTo>
                  <a:lnTo>
                    <a:pt x="7400925" y="144602"/>
                  </a:lnTo>
                  <a:lnTo>
                    <a:pt x="7372350" y="136664"/>
                  </a:lnTo>
                  <a:lnTo>
                    <a:pt x="7351649" y="104876"/>
                  </a:lnTo>
                  <a:lnTo>
                    <a:pt x="7329424" y="66738"/>
                  </a:lnTo>
                  <a:lnTo>
                    <a:pt x="7299325" y="39725"/>
                  </a:lnTo>
                  <a:lnTo>
                    <a:pt x="7246874" y="6350"/>
                  </a:lnTo>
                  <a:lnTo>
                    <a:pt x="7199249" y="4762"/>
                  </a:lnTo>
                  <a:lnTo>
                    <a:pt x="7165975" y="14300"/>
                  </a:lnTo>
                  <a:lnTo>
                    <a:pt x="7134225" y="28600"/>
                  </a:lnTo>
                  <a:lnTo>
                    <a:pt x="7097649" y="36550"/>
                  </a:lnTo>
                  <a:lnTo>
                    <a:pt x="7048500" y="46088"/>
                  </a:lnTo>
                  <a:lnTo>
                    <a:pt x="7000875" y="61976"/>
                  </a:lnTo>
                  <a:lnTo>
                    <a:pt x="6943725" y="79451"/>
                  </a:lnTo>
                  <a:lnTo>
                    <a:pt x="6877050" y="95338"/>
                  </a:lnTo>
                  <a:lnTo>
                    <a:pt x="6800850" y="120764"/>
                  </a:lnTo>
                  <a:lnTo>
                    <a:pt x="6724650" y="128714"/>
                  </a:lnTo>
                  <a:lnTo>
                    <a:pt x="6640449" y="144602"/>
                  </a:lnTo>
                  <a:lnTo>
                    <a:pt x="6553200" y="152552"/>
                  </a:lnTo>
                  <a:lnTo>
                    <a:pt x="6467475" y="162090"/>
                  </a:lnTo>
                  <a:lnTo>
                    <a:pt x="6048375" y="162090"/>
                  </a:lnTo>
                  <a:lnTo>
                    <a:pt x="5972175" y="152552"/>
                  </a:lnTo>
                  <a:lnTo>
                    <a:pt x="5915025" y="144602"/>
                  </a:lnTo>
                  <a:lnTo>
                    <a:pt x="5848350" y="128714"/>
                  </a:lnTo>
                  <a:lnTo>
                    <a:pt x="5800725" y="120764"/>
                  </a:lnTo>
                  <a:lnTo>
                    <a:pt x="5781675" y="111239"/>
                  </a:lnTo>
                  <a:lnTo>
                    <a:pt x="5762625" y="103289"/>
                  </a:lnTo>
                  <a:lnTo>
                    <a:pt x="5734050" y="95338"/>
                  </a:lnTo>
                  <a:lnTo>
                    <a:pt x="5705475" y="79451"/>
                  </a:lnTo>
                  <a:lnTo>
                    <a:pt x="5676900" y="79451"/>
                  </a:lnTo>
                  <a:lnTo>
                    <a:pt x="5648325" y="69913"/>
                  </a:lnTo>
                  <a:lnTo>
                    <a:pt x="5600700" y="69913"/>
                  </a:lnTo>
                  <a:lnTo>
                    <a:pt x="5581650" y="79451"/>
                  </a:lnTo>
                  <a:lnTo>
                    <a:pt x="5562600" y="79451"/>
                  </a:lnTo>
                  <a:lnTo>
                    <a:pt x="5543550" y="87401"/>
                  </a:lnTo>
                  <a:lnTo>
                    <a:pt x="5524500" y="87401"/>
                  </a:lnTo>
                  <a:lnTo>
                    <a:pt x="5505450" y="103289"/>
                  </a:lnTo>
                  <a:lnTo>
                    <a:pt x="5486400" y="111239"/>
                  </a:lnTo>
                  <a:lnTo>
                    <a:pt x="5476875" y="111239"/>
                  </a:lnTo>
                  <a:lnTo>
                    <a:pt x="5429250" y="120764"/>
                  </a:lnTo>
                  <a:lnTo>
                    <a:pt x="5286375" y="128714"/>
                  </a:lnTo>
                  <a:lnTo>
                    <a:pt x="5086350" y="144602"/>
                  </a:lnTo>
                  <a:lnTo>
                    <a:pt x="4962525" y="162090"/>
                  </a:lnTo>
                  <a:lnTo>
                    <a:pt x="4838700" y="177977"/>
                  </a:lnTo>
                  <a:lnTo>
                    <a:pt x="4714875" y="195453"/>
                  </a:lnTo>
                  <a:lnTo>
                    <a:pt x="4610100" y="203403"/>
                  </a:lnTo>
                  <a:lnTo>
                    <a:pt x="4429125" y="203403"/>
                  </a:lnTo>
                  <a:lnTo>
                    <a:pt x="4391025" y="195453"/>
                  </a:lnTo>
                  <a:lnTo>
                    <a:pt x="4352925" y="185915"/>
                  </a:lnTo>
                  <a:lnTo>
                    <a:pt x="4295775" y="170027"/>
                  </a:lnTo>
                  <a:lnTo>
                    <a:pt x="4292600" y="131889"/>
                  </a:lnTo>
                  <a:lnTo>
                    <a:pt x="4302125" y="88988"/>
                  </a:lnTo>
                  <a:lnTo>
                    <a:pt x="4302125" y="57200"/>
                  </a:lnTo>
                  <a:lnTo>
                    <a:pt x="4279900" y="39725"/>
                  </a:lnTo>
                  <a:lnTo>
                    <a:pt x="4241800" y="57200"/>
                  </a:lnTo>
                  <a:lnTo>
                    <a:pt x="4219575" y="79451"/>
                  </a:lnTo>
                  <a:lnTo>
                    <a:pt x="4187825" y="95338"/>
                  </a:lnTo>
                  <a:lnTo>
                    <a:pt x="4149725" y="120764"/>
                  </a:lnTo>
                  <a:lnTo>
                    <a:pt x="4111625" y="133477"/>
                  </a:lnTo>
                  <a:lnTo>
                    <a:pt x="4060825" y="150964"/>
                  </a:lnTo>
                  <a:lnTo>
                    <a:pt x="4025900" y="155727"/>
                  </a:lnTo>
                  <a:lnTo>
                    <a:pt x="3981450" y="162090"/>
                  </a:lnTo>
                  <a:lnTo>
                    <a:pt x="3933825" y="166852"/>
                  </a:lnTo>
                  <a:lnTo>
                    <a:pt x="3879850" y="173202"/>
                  </a:lnTo>
                  <a:lnTo>
                    <a:pt x="3825875" y="174802"/>
                  </a:lnTo>
                  <a:lnTo>
                    <a:pt x="3768725" y="170027"/>
                  </a:lnTo>
                  <a:lnTo>
                    <a:pt x="3727450" y="163677"/>
                  </a:lnTo>
                  <a:lnTo>
                    <a:pt x="3686175" y="144602"/>
                  </a:lnTo>
                  <a:lnTo>
                    <a:pt x="3657600" y="136664"/>
                  </a:lnTo>
                  <a:lnTo>
                    <a:pt x="3638550" y="128714"/>
                  </a:lnTo>
                  <a:lnTo>
                    <a:pt x="3629025" y="120764"/>
                  </a:lnTo>
                  <a:lnTo>
                    <a:pt x="3609975" y="111239"/>
                  </a:lnTo>
                  <a:lnTo>
                    <a:pt x="3600450" y="103289"/>
                  </a:lnTo>
                  <a:lnTo>
                    <a:pt x="3565525" y="28600"/>
                  </a:lnTo>
                  <a:lnTo>
                    <a:pt x="3530600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140450"/>
              <a:ext cx="9144000" cy="27559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8723" y="333756"/>
              <a:ext cx="8229600" cy="935990"/>
            </a:xfrm>
            <a:custGeom>
              <a:avLst/>
              <a:gdLst/>
              <a:ahLst/>
              <a:cxnLst/>
              <a:rect l="l" t="t" r="r" b="b"/>
              <a:pathLst>
                <a:path w="8229600" h="935990">
                  <a:moveTo>
                    <a:pt x="8229600" y="0"/>
                  </a:moveTo>
                  <a:lnTo>
                    <a:pt x="0" y="0"/>
                  </a:lnTo>
                  <a:lnTo>
                    <a:pt x="0" y="935736"/>
                  </a:lnTo>
                  <a:lnTo>
                    <a:pt x="8229600" y="935736"/>
                  </a:lnTo>
                  <a:lnTo>
                    <a:pt x="8229600" y="0"/>
                  </a:lnTo>
                  <a:close/>
                </a:path>
              </a:pathLst>
            </a:custGeom>
            <a:solidFill>
              <a:srgbClr val="FF75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8723" y="333756"/>
              <a:ext cx="8229600" cy="935990"/>
            </a:xfrm>
            <a:custGeom>
              <a:avLst/>
              <a:gdLst/>
              <a:ahLst/>
              <a:cxnLst/>
              <a:rect l="l" t="t" r="r" b="b"/>
              <a:pathLst>
                <a:path w="8229600" h="935990">
                  <a:moveTo>
                    <a:pt x="0" y="935736"/>
                  </a:moveTo>
                  <a:lnTo>
                    <a:pt x="8229600" y="935736"/>
                  </a:lnTo>
                  <a:lnTo>
                    <a:pt x="8229600" y="0"/>
                  </a:lnTo>
                  <a:lnTo>
                    <a:pt x="0" y="0"/>
                  </a:lnTo>
                  <a:lnTo>
                    <a:pt x="0" y="93573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96895" y="307784"/>
              <a:ext cx="2372741" cy="117786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34840" y="307784"/>
              <a:ext cx="1683765" cy="117786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86984" y="307784"/>
              <a:ext cx="988872" cy="1177861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918205" y="465277"/>
            <a:ext cx="330835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>
                <a:solidFill>
                  <a:srgbClr val="FFFFCC"/>
                </a:solidFill>
                <a:latin typeface="Tahoma"/>
                <a:cs typeface="Tahoma"/>
              </a:rPr>
              <a:t>Contoh</a:t>
            </a:r>
            <a:r>
              <a:rPr sz="4200" spc="-35" dirty="0">
                <a:solidFill>
                  <a:srgbClr val="FFFFCC"/>
                </a:solidFill>
                <a:latin typeface="Tahoma"/>
                <a:cs typeface="Tahoma"/>
              </a:rPr>
              <a:t> </a:t>
            </a:r>
            <a:r>
              <a:rPr sz="4200" dirty="0">
                <a:solidFill>
                  <a:srgbClr val="FFFFCC"/>
                </a:solidFill>
                <a:latin typeface="Tahoma"/>
                <a:cs typeface="Tahoma"/>
              </a:rPr>
              <a:t>Soal</a:t>
            </a:r>
            <a:r>
              <a:rPr sz="4200" spc="-25" dirty="0">
                <a:solidFill>
                  <a:srgbClr val="FFFFCC"/>
                </a:solidFill>
                <a:latin typeface="Tahoma"/>
                <a:cs typeface="Tahoma"/>
              </a:rPr>
              <a:t> </a:t>
            </a:r>
            <a:r>
              <a:rPr sz="4200" spc="-50" dirty="0">
                <a:solidFill>
                  <a:srgbClr val="FFFFCC"/>
                </a:solidFill>
                <a:latin typeface="Tahoma"/>
                <a:cs typeface="Tahoma"/>
              </a:rPr>
              <a:t>1</a:t>
            </a:r>
            <a:endParaRPr sz="42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1000" y="1444790"/>
            <a:ext cx="7304405" cy="4195445"/>
            <a:chOff x="381000" y="1444790"/>
            <a:chExt cx="7304405" cy="4195445"/>
          </a:xfrm>
        </p:grpSpPr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1000" y="1569681"/>
              <a:ext cx="574370" cy="59871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0559" y="1444790"/>
              <a:ext cx="1942845" cy="79079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52472" y="1444790"/>
              <a:ext cx="1418589" cy="79079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10127" y="1444790"/>
              <a:ext cx="2253742" cy="79079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05984" y="1444790"/>
              <a:ext cx="1052893" cy="79079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97879" y="1444790"/>
              <a:ext cx="1418590" cy="79079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0559" y="1786166"/>
              <a:ext cx="2204974" cy="79079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17648" y="1786166"/>
              <a:ext cx="1025448" cy="79079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179064" y="1786166"/>
              <a:ext cx="595693" cy="79079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8368" y="2212886"/>
              <a:ext cx="665772" cy="79079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3440" y="2212886"/>
              <a:ext cx="1150416" cy="79079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33144" y="2212886"/>
              <a:ext cx="665772" cy="79079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28216" y="2212886"/>
              <a:ext cx="967549" cy="79079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225039" y="2212886"/>
              <a:ext cx="665772" cy="79079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529839" y="2212886"/>
              <a:ext cx="775525" cy="79079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834639" y="2212886"/>
              <a:ext cx="723684" cy="79079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8368" y="2639606"/>
              <a:ext cx="3061588" cy="79079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58368" y="3142526"/>
              <a:ext cx="2232533" cy="79079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38983" y="3142526"/>
              <a:ext cx="595693" cy="79079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58368" y="3569246"/>
              <a:ext cx="879170" cy="79079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66800" y="3569246"/>
              <a:ext cx="1930654" cy="79079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636520" y="3569246"/>
              <a:ext cx="2729230" cy="79079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01767" y="3569246"/>
              <a:ext cx="1409446" cy="79079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053328" y="3569246"/>
              <a:ext cx="1049858" cy="79079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32447" y="3569246"/>
              <a:ext cx="1052893" cy="79079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03376" y="3995966"/>
              <a:ext cx="998016" cy="79079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58368" y="4422686"/>
              <a:ext cx="888314" cy="790790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75944" y="4422686"/>
              <a:ext cx="668858" cy="79079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274063" y="4422686"/>
              <a:ext cx="3817366" cy="79079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620767" y="4422686"/>
              <a:ext cx="1948941" cy="79079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099047" y="4422686"/>
              <a:ext cx="668858" cy="79079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297167" y="4422686"/>
              <a:ext cx="1052893" cy="79079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03376" y="4849367"/>
              <a:ext cx="1769110" cy="790790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536244" y="1545717"/>
            <a:ext cx="6918325" cy="386016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56870" marR="375285" indent="-344805">
              <a:lnSpc>
                <a:spcPts val="2690"/>
              </a:lnSpc>
              <a:spcBef>
                <a:spcPts val="755"/>
              </a:spcBef>
              <a:buClr>
                <a:srgbClr val="EBF15A"/>
              </a:buClr>
              <a:buSzPct val="78571"/>
              <a:buFont typeface="Wingdings"/>
              <a:buChar char=""/>
              <a:tabLst>
                <a:tab pos="356870" algn="l"/>
              </a:tabLst>
            </a:pP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Diketahui</a:t>
            </a:r>
            <a:r>
              <a:rPr sz="28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fungsi</a:t>
            </a:r>
            <a:r>
              <a:rPr sz="2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permintaan</a:t>
            </a:r>
            <a:r>
              <a:rPr sz="2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28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ahoma"/>
                <a:cs typeface="Tahoma"/>
              </a:rPr>
              <a:t>fungsi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penawaran</a:t>
            </a:r>
            <a:r>
              <a:rPr sz="2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sbb</a:t>
            </a:r>
            <a:r>
              <a:rPr sz="28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2800">
              <a:latin typeface="Tahoma"/>
              <a:cs typeface="Tahoma"/>
            </a:endParaRPr>
          </a:p>
          <a:p>
            <a:pPr marL="344805" marR="3973195">
              <a:lnSpc>
                <a:spcPct val="100000"/>
              </a:lnSpc>
              <a:spcBef>
                <a:spcPts val="20"/>
              </a:spcBef>
            </a:pP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Pd</a:t>
            </a:r>
            <a:r>
              <a:rPr sz="28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= 600</a:t>
            </a:r>
            <a:r>
              <a:rPr sz="2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28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Tahoma"/>
                <a:cs typeface="Tahoma"/>
              </a:rPr>
              <a:t>Q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Qs</a:t>
            </a:r>
            <a:r>
              <a:rPr sz="28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44</a:t>
            </a:r>
            <a:r>
              <a:rPr sz="28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+</a:t>
            </a:r>
            <a:r>
              <a:rPr sz="2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2/3</a:t>
            </a:r>
            <a:r>
              <a:rPr sz="28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endParaRPr sz="2800">
              <a:latin typeface="Tahoma"/>
              <a:cs typeface="Tahoma"/>
            </a:endParaRPr>
          </a:p>
          <a:p>
            <a:pPr marL="344805">
              <a:lnSpc>
                <a:spcPct val="100000"/>
              </a:lnSpc>
              <a:spcBef>
                <a:spcPts val="605"/>
              </a:spcBef>
            </a:pP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Pertanyaan</a:t>
            </a:r>
            <a:r>
              <a:rPr sz="2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2800">
              <a:latin typeface="Tahoma"/>
              <a:cs typeface="Tahoma"/>
            </a:endParaRPr>
          </a:p>
          <a:p>
            <a:pPr marL="751840" marR="5080" lvl="1" indent="-407670">
              <a:lnSpc>
                <a:spcPct val="100000"/>
              </a:lnSpc>
              <a:buAutoNum type="alphaLcPeriod"/>
              <a:tabLst>
                <a:tab pos="789940" algn="l"/>
              </a:tabLst>
            </a:pP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hitunglah</a:t>
            </a:r>
            <a:r>
              <a:rPr sz="28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keseimbangan</a:t>
            </a:r>
            <a:r>
              <a:rPr sz="28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Harga</a:t>
            </a:r>
            <a:r>
              <a:rPr sz="2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(P)</a:t>
            </a:r>
            <a:r>
              <a:rPr sz="28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Tahoma"/>
                <a:cs typeface="Tahoma"/>
              </a:rPr>
              <a:t>dan 	(Q)</a:t>
            </a:r>
            <a:endParaRPr sz="2800">
              <a:latin typeface="Tahoma"/>
              <a:cs typeface="Tahoma"/>
            </a:endParaRPr>
          </a:p>
          <a:p>
            <a:pPr marL="761365" marR="340360" lvl="1" indent="-41719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789940" algn="l"/>
              </a:tabLst>
            </a:pP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gambarkan</a:t>
            </a:r>
            <a:r>
              <a:rPr sz="2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fenomena</a:t>
            </a:r>
            <a:r>
              <a:rPr sz="28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Tahoma"/>
                <a:cs typeface="Tahoma"/>
              </a:rPr>
              <a:t>keseimbangan 	tersebut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5" name="object 5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204"/>
              </a:spcBef>
            </a:pPr>
            <a:r>
              <a:rPr dirty="0">
                <a:solidFill>
                  <a:srgbClr val="00AFEF"/>
                </a:solidFill>
              </a:rPr>
              <a:t>By</a:t>
            </a:r>
            <a:r>
              <a:rPr spc="-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: BIDA</a:t>
            </a:r>
            <a:r>
              <a:rPr spc="-7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SARI,</a:t>
            </a:r>
            <a:r>
              <a:rPr spc="27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SP, </a:t>
            </a:r>
            <a:r>
              <a:rPr spc="-25" dirty="0">
                <a:solidFill>
                  <a:srgbClr val="00AFEF"/>
                </a:solidFill>
              </a:rPr>
              <a:t>MSi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0"/>
            <a:ext cx="16764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81200" cy="6858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19600" y="0"/>
            <a:ext cx="838200" cy="68580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981200" y="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5F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239511" y="0"/>
            <a:ext cx="3904615" cy="6858000"/>
            <a:chOff x="5239511" y="0"/>
            <a:chExt cx="3904615" cy="6858000"/>
          </a:xfrm>
        </p:grpSpPr>
        <p:sp>
          <p:nvSpPr>
            <p:cNvPr id="8" name="object 8"/>
            <p:cNvSpPr/>
            <p:nvPr/>
          </p:nvSpPr>
          <p:spPr>
            <a:xfrm>
              <a:off x="5239511" y="0"/>
              <a:ext cx="323215" cy="6858000"/>
            </a:xfrm>
            <a:custGeom>
              <a:avLst/>
              <a:gdLst/>
              <a:ahLst/>
              <a:cxnLst/>
              <a:rect l="l" t="t" r="r" b="b"/>
              <a:pathLst>
                <a:path w="323214" h="6858000">
                  <a:moveTo>
                    <a:pt x="0" y="6858000"/>
                  </a:moveTo>
                  <a:lnTo>
                    <a:pt x="323088" y="6858000"/>
                  </a:lnTo>
                  <a:lnTo>
                    <a:pt x="32308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5F1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599" y="0"/>
              <a:ext cx="3581400" cy="6858000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5135" y="0"/>
              <a:ext cx="740663" cy="68580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47" y="6150864"/>
              <a:ext cx="9141460" cy="707390"/>
            </a:xfrm>
            <a:custGeom>
              <a:avLst/>
              <a:gdLst/>
              <a:ahLst/>
              <a:cxnLst/>
              <a:rect l="l" t="t" r="r" b="b"/>
              <a:pathLst>
                <a:path w="9141460" h="707390">
                  <a:moveTo>
                    <a:pt x="3530600" y="0"/>
                  </a:moveTo>
                  <a:lnTo>
                    <a:pt x="3468624" y="4762"/>
                  </a:lnTo>
                  <a:lnTo>
                    <a:pt x="3422650" y="25425"/>
                  </a:lnTo>
                  <a:lnTo>
                    <a:pt x="3375025" y="34963"/>
                  </a:lnTo>
                  <a:lnTo>
                    <a:pt x="3303524" y="77863"/>
                  </a:lnTo>
                  <a:lnTo>
                    <a:pt x="3251200" y="101701"/>
                  </a:lnTo>
                  <a:lnTo>
                    <a:pt x="3203575" y="120764"/>
                  </a:lnTo>
                  <a:lnTo>
                    <a:pt x="3152775" y="152552"/>
                  </a:lnTo>
                  <a:lnTo>
                    <a:pt x="3009900" y="162090"/>
                  </a:lnTo>
                  <a:lnTo>
                    <a:pt x="2609850" y="162090"/>
                  </a:lnTo>
                  <a:lnTo>
                    <a:pt x="2543175" y="152552"/>
                  </a:lnTo>
                  <a:lnTo>
                    <a:pt x="2476500" y="144602"/>
                  </a:lnTo>
                  <a:lnTo>
                    <a:pt x="2419350" y="136664"/>
                  </a:lnTo>
                  <a:lnTo>
                    <a:pt x="2390775" y="136664"/>
                  </a:lnTo>
                  <a:lnTo>
                    <a:pt x="2352675" y="120764"/>
                  </a:lnTo>
                  <a:lnTo>
                    <a:pt x="2343150" y="111239"/>
                  </a:lnTo>
                  <a:lnTo>
                    <a:pt x="2314575" y="103289"/>
                  </a:lnTo>
                  <a:lnTo>
                    <a:pt x="2286000" y="87401"/>
                  </a:lnTo>
                  <a:lnTo>
                    <a:pt x="2266950" y="79451"/>
                  </a:lnTo>
                  <a:lnTo>
                    <a:pt x="2238375" y="79451"/>
                  </a:lnTo>
                  <a:lnTo>
                    <a:pt x="2219325" y="69913"/>
                  </a:lnTo>
                  <a:lnTo>
                    <a:pt x="2133600" y="69913"/>
                  </a:lnTo>
                  <a:lnTo>
                    <a:pt x="2114550" y="79451"/>
                  </a:lnTo>
                  <a:lnTo>
                    <a:pt x="2076450" y="87401"/>
                  </a:lnTo>
                  <a:lnTo>
                    <a:pt x="2000250" y="111239"/>
                  </a:lnTo>
                  <a:lnTo>
                    <a:pt x="1933575" y="136664"/>
                  </a:lnTo>
                  <a:lnTo>
                    <a:pt x="1866900" y="152552"/>
                  </a:lnTo>
                  <a:lnTo>
                    <a:pt x="1809750" y="170027"/>
                  </a:lnTo>
                  <a:lnTo>
                    <a:pt x="1743075" y="185915"/>
                  </a:lnTo>
                  <a:lnTo>
                    <a:pt x="1685925" y="203403"/>
                  </a:lnTo>
                  <a:lnTo>
                    <a:pt x="1619250" y="211340"/>
                  </a:lnTo>
                  <a:lnTo>
                    <a:pt x="1504950" y="227241"/>
                  </a:lnTo>
                  <a:lnTo>
                    <a:pt x="1400175" y="236766"/>
                  </a:lnTo>
                  <a:lnTo>
                    <a:pt x="1304925" y="236766"/>
                  </a:lnTo>
                  <a:lnTo>
                    <a:pt x="1209675" y="227241"/>
                  </a:lnTo>
                  <a:lnTo>
                    <a:pt x="1123950" y="219290"/>
                  </a:lnTo>
                  <a:lnTo>
                    <a:pt x="1038225" y="203403"/>
                  </a:lnTo>
                  <a:lnTo>
                    <a:pt x="971550" y="185915"/>
                  </a:lnTo>
                  <a:lnTo>
                    <a:pt x="904875" y="170027"/>
                  </a:lnTo>
                  <a:lnTo>
                    <a:pt x="847725" y="152552"/>
                  </a:lnTo>
                  <a:lnTo>
                    <a:pt x="800100" y="136664"/>
                  </a:lnTo>
                  <a:lnTo>
                    <a:pt x="762000" y="120764"/>
                  </a:lnTo>
                  <a:lnTo>
                    <a:pt x="733425" y="103289"/>
                  </a:lnTo>
                  <a:lnTo>
                    <a:pt x="704850" y="87401"/>
                  </a:lnTo>
                  <a:lnTo>
                    <a:pt x="676275" y="69913"/>
                  </a:lnTo>
                  <a:lnTo>
                    <a:pt x="647700" y="54025"/>
                  </a:lnTo>
                  <a:lnTo>
                    <a:pt x="609600" y="54025"/>
                  </a:lnTo>
                  <a:lnTo>
                    <a:pt x="590550" y="69913"/>
                  </a:lnTo>
                  <a:lnTo>
                    <a:pt x="571500" y="87401"/>
                  </a:lnTo>
                  <a:lnTo>
                    <a:pt x="542925" y="111239"/>
                  </a:lnTo>
                  <a:lnTo>
                    <a:pt x="514350" y="136664"/>
                  </a:lnTo>
                  <a:lnTo>
                    <a:pt x="457200" y="152552"/>
                  </a:lnTo>
                  <a:lnTo>
                    <a:pt x="419100" y="162090"/>
                  </a:lnTo>
                  <a:lnTo>
                    <a:pt x="342900" y="177977"/>
                  </a:lnTo>
                  <a:lnTo>
                    <a:pt x="304800" y="177977"/>
                  </a:lnTo>
                  <a:lnTo>
                    <a:pt x="266700" y="185915"/>
                  </a:lnTo>
                  <a:lnTo>
                    <a:pt x="190500" y="185915"/>
                  </a:lnTo>
                  <a:lnTo>
                    <a:pt x="142875" y="177977"/>
                  </a:lnTo>
                  <a:lnTo>
                    <a:pt x="104775" y="177977"/>
                  </a:lnTo>
                  <a:lnTo>
                    <a:pt x="66675" y="170027"/>
                  </a:lnTo>
                  <a:lnTo>
                    <a:pt x="38100" y="162090"/>
                  </a:lnTo>
                  <a:lnTo>
                    <a:pt x="0" y="152552"/>
                  </a:lnTo>
                  <a:lnTo>
                    <a:pt x="0" y="707136"/>
                  </a:lnTo>
                  <a:lnTo>
                    <a:pt x="9140952" y="707136"/>
                  </a:lnTo>
                  <a:lnTo>
                    <a:pt x="9140952" y="121273"/>
                  </a:lnTo>
                  <a:lnTo>
                    <a:pt x="9048750" y="136664"/>
                  </a:lnTo>
                  <a:lnTo>
                    <a:pt x="8963025" y="144602"/>
                  </a:lnTo>
                  <a:lnTo>
                    <a:pt x="8801100" y="144602"/>
                  </a:lnTo>
                  <a:lnTo>
                    <a:pt x="8743950" y="136664"/>
                  </a:lnTo>
                  <a:lnTo>
                    <a:pt x="8715375" y="136664"/>
                  </a:lnTo>
                  <a:lnTo>
                    <a:pt x="8677275" y="120764"/>
                  </a:lnTo>
                  <a:lnTo>
                    <a:pt x="8658225" y="120764"/>
                  </a:lnTo>
                  <a:lnTo>
                    <a:pt x="8658225" y="111239"/>
                  </a:lnTo>
                  <a:lnTo>
                    <a:pt x="8648700" y="111239"/>
                  </a:lnTo>
                  <a:lnTo>
                    <a:pt x="8648700" y="87401"/>
                  </a:lnTo>
                  <a:lnTo>
                    <a:pt x="8639175" y="79451"/>
                  </a:lnTo>
                  <a:lnTo>
                    <a:pt x="8639175" y="69913"/>
                  </a:lnTo>
                  <a:lnTo>
                    <a:pt x="8629650" y="61976"/>
                  </a:lnTo>
                  <a:lnTo>
                    <a:pt x="8610600" y="54025"/>
                  </a:lnTo>
                  <a:lnTo>
                    <a:pt x="8601075" y="46088"/>
                  </a:lnTo>
                  <a:lnTo>
                    <a:pt x="8594725" y="28600"/>
                  </a:lnTo>
                  <a:lnTo>
                    <a:pt x="8574024" y="25425"/>
                  </a:lnTo>
                  <a:lnTo>
                    <a:pt x="8550275" y="15887"/>
                  </a:lnTo>
                  <a:lnTo>
                    <a:pt x="8521700" y="11125"/>
                  </a:lnTo>
                  <a:lnTo>
                    <a:pt x="8464550" y="11125"/>
                  </a:lnTo>
                  <a:lnTo>
                    <a:pt x="8328025" y="15887"/>
                  </a:lnTo>
                  <a:lnTo>
                    <a:pt x="8166100" y="11125"/>
                  </a:lnTo>
                  <a:lnTo>
                    <a:pt x="8080375" y="25425"/>
                  </a:lnTo>
                  <a:lnTo>
                    <a:pt x="8018399" y="34963"/>
                  </a:lnTo>
                  <a:lnTo>
                    <a:pt x="7994650" y="47675"/>
                  </a:lnTo>
                  <a:lnTo>
                    <a:pt x="7972425" y="61976"/>
                  </a:lnTo>
                  <a:lnTo>
                    <a:pt x="7953375" y="69913"/>
                  </a:lnTo>
                  <a:lnTo>
                    <a:pt x="7915275" y="87401"/>
                  </a:lnTo>
                  <a:lnTo>
                    <a:pt x="7858125" y="111239"/>
                  </a:lnTo>
                  <a:lnTo>
                    <a:pt x="7810500" y="136664"/>
                  </a:lnTo>
                  <a:lnTo>
                    <a:pt x="7753350" y="152552"/>
                  </a:lnTo>
                  <a:lnTo>
                    <a:pt x="7705725" y="162090"/>
                  </a:lnTo>
                  <a:lnTo>
                    <a:pt x="7610475" y="177977"/>
                  </a:lnTo>
                  <a:lnTo>
                    <a:pt x="7524750" y="177977"/>
                  </a:lnTo>
                  <a:lnTo>
                    <a:pt x="7486650" y="170027"/>
                  </a:lnTo>
                  <a:lnTo>
                    <a:pt x="7458075" y="162090"/>
                  </a:lnTo>
                  <a:lnTo>
                    <a:pt x="7419975" y="152552"/>
                  </a:lnTo>
                  <a:lnTo>
                    <a:pt x="7400925" y="144602"/>
                  </a:lnTo>
                  <a:lnTo>
                    <a:pt x="7372350" y="136664"/>
                  </a:lnTo>
                  <a:lnTo>
                    <a:pt x="7351649" y="104876"/>
                  </a:lnTo>
                  <a:lnTo>
                    <a:pt x="7329424" y="66738"/>
                  </a:lnTo>
                  <a:lnTo>
                    <a:pt x="7299325" y="39725"/>
                  </a:lnTo>
                  <a:lnTo>
                    <a:pt x="7246874" y="6350"/>
                  </a:lnTo>
                  <a:lnTo>
                    <a:pt x="7199249" y="4762"/>
                  </a:lnTo>
                  <a:lnTo>
                    <a:pt x="7165975" y="14300"/>
                  </a:lnTo>
                  <a:lnTo>
                    <a:pt x="7134225" y="28600"/>
                  </a:lnTo>
                  <a:lnTo>
                    <a:pt x="7097649" y="36550"/>
                  </a:lnTo>
                  <a:lnTo>
                    <a:pt x="7048500" y="46088"/>
                  </a:lnTo>
                  <a:lnTo>
                    <a:pt x="7000875" y="61976"/>
                  </a:lnTo>
                  <a:lnTo>
                    <a:pt x="6943725" y="79451"/>
                  </a:lnTo>
                  <a:lnTo>
                    <a:pt x="6877050" y="95338"/>
                  </a:lnTo>
                  <a:lnTo>
                    <a:pt x="6800850" y="120764"/>
                  </a:lnTo>
                  <a:lnTo>
                    <a:pt x="6724650" y="128714"/>
                  </a:lnTo>
                  <a:lnTo>
                    <a:pt x="6640449" y="144602"/>
                  </a:lnTo>
                  <a:lnTo>
                    <a:pt x="6553200" y="152552"/>
                  </a:lnTo>
                  <a:lnTo>
                    <a:pt x="6467475" y="162090"/>
                  </a:lnTo>
                  <a:lnTo>
                    <a:pt x="6048375" y="162090"/>
                  </a:lnTo>
                  <a:lnTo>
                    <a:pt x="5972175" y="152552"/>
                  </a:lnTo>
                  <a:lnTo>
                    <a:pt x="5915025" y="144602"/>
                  </a:lnTo>
                  <a:lnTo>
                    <a:pt x="5848350" y="128714"/>
                  </a:lnTo>
                  <a:lnTo>
                    <a:pt x="5800725" y="120764"/>
                  </a:lnTo>
                  <a:lnTo>
                    <a:pt x="5781675" y="111239"/>
                  </a:lnTo>
                  <a:lnTo>
                    <a:pt x="5762625" y="103289"/>
                  </a:lnTo>
                  <a:lnTo>
                    <a:pt x="5734050" y="95338"/>
                  </a:lnTo>
                  <a:lnTo>
                    <a:pt x="5705475" y="79451"/>
                  </a:lnTo>
                  <a:lnTo>
                    <a:pt x="5676900" y="79451"/>
                  </a:lnTo>
                  <a:lnTo>
                    <a:pt x="5648325" y="69913"/>
                  </a:lnTo>
                  <a:lnTo>
                    <a:pt x="5600700" y="69913"/>
                  </a:lnTo>
                  <a:lnTo>
                    <a:pt x="5581650" y="79451"/>
                  </a:lnTo>
                  <a:lnTo>
                    <a:pt x="5562600" y="79451"/>
                  </a:lnTo>
                  <a:lnTo>
                    <a:pt x="5543550" y="87401"/>
                  </a:lnTo>
                  <a:lnTo>
                    <a:pt x="5524500" y="87401"/>
                  </a:lnTo>
                  <a:lnTo>
                    <a:pt x="5505450" y="103289"/>
                  </a:lnTo>
                  <a:lnTo>
                    <a:pt x="5486400" y="111239"/>
                  </a:lnTo>
                  <a:lnTo>
                    <a:pt x="5476875" y="111239"/>
                  </a:lnTo>
                  <a:lnTo>
                    <a:pt x="5429250" y="120764"/>
                  </a:lnTo>
                  <a:lnTo>
                    <a:pt x="5286375" y="128714"/>
                  </a:lnTo>
                  <a:lnTo>
                    <a:pt x="5086350" y="144602"/>
                  </a:lnTo>
                  <a:lnTo>
                    <a:pt x="4962525" y="162090"/>
                  </a:lnTo>
                  <a:lnTo>
                    <a:pt x="4838700" y="177977"/>
                  </a:lnTo>
                  <a:lnTo>
                    <a:pt x="4714875" y="195453"/>
                  </a:lnTo>
                  <a:lnTo>
                    <a:pt x="4610100" y="203403"/>
                  </a:lnTo>
                  <a:lnTo>
                    <a:pt x="4429125" y="203403"/>
                  </a:lnTo>
                  <a:lnTo>
                    <a:pt x="4391025" y="195453"/>
                  </a:lnTo>
                  <a:lnTo>
                    <a:pt x="4352925" y="185915"/>
                  </a:lnTo>
                  <a:lnTo>
                    <a:pt x="4295775" y="170027"/>
                  </a:lnTo>
                  <a:lnTo>
                    <a:pt x="4292600" y="131889"/>
                  </a:lnTo>
                  <a:lnTo>
                    <a:pt x="4302125" y="88988"/>
                  </a:lnTo>
                  <a:lnTo>
                    <a:pt x="4302125" y="57200"/>
                  </a:lnTo>
                  <a:lnTo>
                    <a:pt x="4279900" y="39725"/>
                  </a:lnTo>
                  <a:lnTo>
                    <a:pt x="4241800" y="57200"/>
                  </a:lnTo>
                  <a:lnTo>
                    <a:pt x="4219575" y="79451"/>
                  </a:lnTo>
                  <a:lnTo>
                    <a:pt x="4187825" y="95338"/>
                  </a:lnTo>
                  <a:lnTo>
                    <a:pt x="4149725" y="120764"/>
                  </a:lnTo>
                  <a:lnTo>
                    <a:pt x="4111625" y="133477"/>
                  </a:lnTo>
                  <a:lnTo>
                    <a:pt x="4060825" y="150964"/>
                  </a:lnTo>
                  <a:lnTo>
                    <a:pt x="4025900" y="155727"/>
                  </a:lnTo>
                  <a:lnTo>
                    <a:pt x="3981450" y="162090"/>
                  </a:lnTo>
                  <a:lnTo>
                    <a:pt x="3933825" y="166852"/>
                  </a:lnTo>
                  <a:lnTo>
                    <a:pt x="3879850" y="173202"/>
                  </a:lnTo>
                  <a:lnTo>
                    <a:pt x="3825875" y="174802"/>
                  </a:lnTo>
                  <a:lnTo>
                    <a:pt x="3768725" y="170027"/>
                  </a:lnTo>
                  <a:lnTo>
                    <a:pt x="3727450" y="163677"/>
                  </a:lnTo>
                  <a:lnTo>
                    <a:pt x="3686175" y="144602"/>
                  </a:lnTo>
                  <a:lnTo>
                    <a:pt x="3657600" y="136664"/>
                  </a:lnTo>
                  <a:lnTo>
                    <a:pt x="3638550" y="128714"/>
                  </a:lnTo>
                  <a:lnTo>
                    <a:pt x="3629025" y="120764"/>
                  </a:lnTo>
                  <a:lnTo>
                    <a:pt x="3609975" y="111239"/>
                  </a:lnTo>
                  <a:lnTo>
                    <a:pt x="3600450" y="103289"/>
                  </a:lnTo>
                  <a:lnTo>
                    <a:pt x="3565525" y="28600"/>
                  </a:lnTo>
                  <a:lnTo>
                    <a:pt x="3530600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140450"/>
              <a:ext cx="9144000" cy="2755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7095" y="950950"/>
              <a:ext cx="482904" cy="5712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7304" y="950950"/>
              <a:ext cx="824293" cy="5712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8888" y="950950"/>
              <a:ext cx="479882" cy="5712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46047" y="950950"/>
              <a:ext cx="699325" cy="5712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02663" y="950950"/>
              <a:ext cx="479882" cy="57127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22120" y="950950"/>
              <a:ext cx="559104" cy="5712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38527" y="950950"/>
              <a:ext cx="1357629" cy="57127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53511" y="950950"/>
              <a:ext cx="479882" cy="5712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72967" y="950950"/>
              <a:ext cx="2134997" cy="571271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536244" y="1025144"/>
            <a:ext cx="460502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Pd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600</a:t>
            </a:r>
            <a:r>
              <a:rPr sz="20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0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600 – 3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(14,67)</a:t>
            </a:r>
            <a:r>
              <a:rPr sz="20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556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87095" y="1255750"/>
            <a:ext cx="6707505" cy="4762500"/>
            <a:chOff x="387095" y="1255750"/>
            <a:chExt cx="6707505" cy="4762500"/>
          </a:xfrm>
        </p:grpSpPr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7095" y="1255750"/>
              <a:ext cx="714590" cy="57127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8952" y="1255750"/>
              <a:ext cx="1677797" cy="57127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93975" y="1255750"/>
              <a:ext cx="482904" cy="57127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87095" y="1636750"/>
              <a:ext cx="601814" cy="57127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6175" y="1636750"/>
              <a:ext cx="434136" cy="57127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16863" y="1636750"/>
              <a:ext cx="699325" cy="57127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73479" y="1636750"/>
              <a:ext cx="525614" cy="57127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35607" y="1636750"/>
              <a:ext cx="796848" cy="57127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9759" y="1636750"/>
              <a:ext cx="482904" cy="57127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7095" y="2017750"/>
              <a:ext cx="522516" cy="57127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6175" y="2017750"/>
              <a:ext cx="434136" cy="57127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6863" y="2017750"/>
              <a:ext cx="617004" cy="57127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73479" y="2017750"/>
              <a:ext cx="604837" cy="57127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35607" y="2017750"/>
              <a:ext cx="937069" cy="57127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39495" y="2749295"/>
              <a:ext cx="915746" cy="5308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7095" y="2398750"/>
              <a:ext cx="757237" cy="57127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01623" y="2398750"/>
              <a:ext cx="434136" cy="57127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93063" y="2398750"/>
              <a:ext cx="714590" cy="57127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347215" y="2398750"/>
              <a:ext cx="745058" cy="57127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83336" y="2779750"/>
              <a:ext cx="479882" cy="57127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87095" y="3160750"/>
              <a:ext cx="937069" cy="57127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33855" y="3511296"/>
              <a:ext cx="1147381" cy="5308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143000" y="3521455"/>
              <a:ext cx="1109980" cy="15240"/>
            </a:xfrm>
            <a:custGeom>
              <a:avLst/>
              <a:gdLst/>
              <a:ahLst/>
              <a:cxnLst/>
              <a:rect l="l" t="t" r="r" b="b"/>
              <a:pathLst>
                <a:path w="1109980" h="15239">
                  <a:moveTo>
                    <a:pt x="1109472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109472" y="15239"/>
                  </a:lnTo>
                  <a:lnTo>
                    <a:pt x="1109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81455" y="3160750"/>
              <a:ext cx="741972" cy="5712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0743" y="3160750"/>
              <a:ext cx="479882" cy="57127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597151" y="3160750"/>
              <a:ext cx="836472" cy="57127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090928" y="3160750"/>
              <a:ext cx="1318133" cy="57127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66288" y="3160750"/>
              <a:ext cx="479882" cy="57127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282695" y="3160750"/>
              <a:ext cx="699325" cy="57127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341120" y="3541750"/>
              <a:ext cx="479882" cy="57127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87095" y="3922750"/>
              <a:ext cx="6706997" cy="57127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65504" y="4303750"/>
              <a:ext cx="479882" cy="57127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02663" y="4303750"/>
              <a:ext cx="699325" cy="57127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59279" y="4303750"/>
              <a:ext cx="479882" cy="57127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78735" y="4303750"/>
              <a:ext cx="559104" cy="57127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295144" y="4303750"/>
              <a:ext cx="863904" cy="57127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816351" y="4303750"/>
              <a:ext cx="1055928" cy="57127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29584" y="4303750"/>
              <a:ext cx="479882" cy="57127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745992" y="4303750"/>
              <a:ext cx="617004" cy="57127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2583" y="4684750"/>
              <a:ext cx="479882" cy="57127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2040" y="4684750"/>
              <a:ext cx="559104" cy="57127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98448" y="4684750"/>
              <a:ext cx="601814" cy="57127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57528" y="4684750"/>
              <a:ext cx="434136" cy="571271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28215" y="4684750"/>
              <a:ext cx="796848" cy="57127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182368" y="4684750"/>
              <a:ext cx="863904" cy="57127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03575" y="4684750"/>
              <a:ext cx="434136" cy="57127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795016" y="4684750"/>
              <a:ext cx="778560" cy="57127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230879" y="4684750"/>
              <a:ext cx="434136" cy="57127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322319" y="4684750"/>
              <a:ext cx="754202" cy="571271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37359" y="5065776"/>
              <a:ext cx="434136" cy="57127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828799" y="5065776"/>
              <a:ext cx="1296797" cy="57127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82823" y="5065776"/>
              <a:ext cx="434136" cy="57127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874263" y="5065776"/>
              <a:ext cx="754202" cy="57127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215895" y="5446776"/>
              <a:ext cx="863904" cy="57127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37103" y="5446776"/>
              <a:ext cx="434136" cy="57127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828544" y="5446776"/>
              <a:ext cx="851725" cy="57127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337560" y="5446776"/>
              <a:ext cx="434136" cy="57127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429000" y="5446776"/>
              <a:ext cx="1668652" cy="571271"/>
            </a:xfrm>
            <a:prstGeom prst="rect">
              <a:avLst/>
            </a:prstGeom>
          </p:spPr>
        </p:pic>
      </p:grpSp>
      <p:sp>
        <p:nvSpPr>
          <p:cNvPr id="83" name="object 83"/>
          <p:cNvSpPr txBox="1"/>
          <p:nvPr/>
        </p:nvSpPr>
        <p:spPr>
          <a:xfrm>
            <a:off x="536244" y="1253176"/>
            <a:ext cx="6384290" cy="4599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516120">
              <a:lnSpc>
                <a:spcPct val="125000"/>
              </a:lnSpc>
              <a:spcBef>
                <a:spcPts val="95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Qs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44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+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2/3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ahoma"/>
                <a:cs typeface="Tahoma"/>
              </a:rPr>
              <a:t>P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44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2/3</a:t>
            </a:r>
            <a:r>
              <a:rPr sz="20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ahoma"/>
                <a:cs typeface="Tahoma"/>
              </a:rPr>
              <a:t>P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44</a:t>
            </a:r>
            <a:r>
              <a:rPr sz="20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2/3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ahoma"/>
                <a:cs typeface="Tahoma"/>
              </a:rPr>
              <a:t>P </a:t>
            </a:r>
            <a:r>
              <a:rPr sz="20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3(Q-</a:t>
            </a:r>
            <a:r>
              <a:rPr sz="20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ahoma"/>
                <a:cs typeface="Tahoma"/>
              </a:rPr>
              <a:t>44)</a:t>
            </a:r>
            <a:r>
              <a:rPr sz="20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endParaRPr sz="2000">
              <a:latin typeface="Tahoma"/>
              <a:cs typeface="Tahoma"/>
            </a:endParaRPr>
          </a:p>
          <a:p>
            <a:pPr marL="408940">
              <a:lnSpc>
                <a:spcPct val="100000"/>
              </a:lnSpc>
              <a:spcBef>
                <a:spcPts val="605"/>
              </a:spcBef>
            </a:pPr>
            <a:r>
              <a:rPr sz="2000" spc="-5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Ps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3Q</a:t>
            </a:r>
            <a:r>
              <a:rPr sz="20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132</a:t>
            </a:r>
            <a:r>
              <a:rPr sz="20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3/2 Q –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66</a:t>
            </a:r>
            <a:endParaRPr sz="2000">
              <a:latin typeface="Tahoma"/>
              <a:cs typeface="Tahoma"/>
            </a:endParaRPr>
          </a:p>
          <a:p>
            <a:pPr marL="966469">
              <a:lnSpc>
                <a:spcPct val="100000"/>
              </a:lnSpc>
              <a:spcBef>
                <a:spcPts val="600"/>
              </a:spcBef>
            </a:pPr>
            <a:r>
              <a:rPr sz="2000" spc="-5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  <a:tabLst>
                <a:tab pos="3078480" algn="l"/>
              </a:tabLst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Keseimbangan</a:t>
            </a:r>
            <a:r>
              <a:rPr sz="20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Pd</a:t>
            </a:r>
            <a:r>
              <a:rPr sz="20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Ps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	koorddinat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KP</a:t>
            </a:r>
            <a:r>
              <a:rPr sz="20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(14,67,</a:t>
            </a:r>
            <a:r>
              <a:rPr sz="20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556)</a:t>
            </a:r>
            <a:endParaRPr sz="2000">
              <a:latin typeface="Tahoma"/>
              <a:cs typeface="Tahoma"/>
            </a:endParaRPr>
          </a:p>
          <a:p>
            <a:pPr marL="991235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600 –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3/2</a:t>
            </a:r>
            <a:r>
              <a:rPr sz="20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66</a:t>
            </a:r>
            <a:endParaRPr sz="2000">
              <a:latin typeface="Tahoma"/>
              <a:cs typeface="Tahoma"/>
            </a:endParaRPr>
          </a:p>
          <a:p>
            <a:pPr marL="487680">
              <a:lnSpc>
                <a:spcPct val="100000"/>
              </a:lnSpc>
              <a:spcBef>
                <a:spcPts val="600"/>
              </a:spcBef>
              <a:tabLst>
                <a:tab pos="2856865" algn="l"/>
              </a:tabLst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20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20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3/2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sz="20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 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66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600</a:t>
            </a:r>
            <a:endParaRPr sz="2000">
              <a:latin typeface="Tahoma"/>
              <a:cs typeface="Tahoma"/>
            </a:endParaRPr>
          </a:p>
          <a:p>
            <a:pPr marL="1362710">
              <a:lnSpc>
                <a:spcPct val="100000"/>
              </a:lnSpc>
              <a:spcBef>
                <a:spcPts val="600"/>
              </a:spcBef>
            </a:pP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4,5 Q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666</a:t>
            </a:r>
            <a:endParaRPr sz="2000">
              <a:latin typeface="Tahoma"/>
              <a:cs typeface="Tahoma"/>
            </a:endParaRPr>
          </a:p>
          <a:p>
            <a:pPr marL="1841500">
              <a:lnSpc>
                <a:spcPct val="100000"/>
              </a:lnSpc>
              <a:spcBef>
                <a:spcPts val="605"/>
              </a:spcBef>
            </a:pP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Q</a:t>
            </a:r>
            <a:r>
              <a:rPr sz="20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2000" spc="-25" dirty="0">
                <a:solidFill>
                  <a:srgbClr val="FFFFFF"/>
                </a:solidFill>
                <a:latin typeface="Tahoma"/>
                <a:cs typeface="Tahoma"/>
              </a:rPr>
              <a:t>666/-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4,5</a:t>
            </a:r>
            <a:r>
              <a:rPr sz="20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20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ahoma"/>
                <a:cs typeface="Tahoma"/>
              </a:rPr>
              <a:t>14,67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84" name="object 84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8449056" y="6242303"/>
            <a:ext cx="239153" cy="293890"/>
          </a:xfrm>
          <a:prstGeom prst="rect">
            <a:avLst/>
          </a:prstGeom>
        </p:spPr>
      </p:pic>
      <p:sp>
        <p:nvSpPr>
          <p:cNvPr id="85" name="object 85"/>
          <p:cNvSpPr txBox="1"/>
          <p:nvPr/>
        </p:nvSpPr>
        <p:spPr>
          <a:xfrm>
            <a:off x="8524747" y="6267399"/>
            <a:ext cx="8572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86" name="object 86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463295" y="6248387"/>
            <a:ext cx="1455166" cy="290893"/>
          </a:xfrm>
          <a:prstGeom prst="rect">
            <a:avLst/>
          </a:prstGeom>
        </p:spPr>
      </p:pic>
      <p:sp>
        <p:nvSpPr>
          <p:cNvPr id="87" name="object 87"/>
          <p:cNvSpPr txBox="1"/>
          <p:nvPr/>
        </p:nvSpPr>
        <p:spPr>
          <a:xfrm>
            <a:off x="536244" y="6272276"/>
            <a:ext cx="130111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Edalmen/stie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mt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Nov/10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1460" cy="6849109"/>
            <a:chOff x="0" y="0"/>
            <a:chExt cx="9141460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6"/>
              <a:ext cx="6382511" cy="26517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1688" y="3538728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436618" y="69850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244" y="1063625"/>
                  </a:lnTo>
                  <a:lnTo>
                    <a:pt x="2885820" y="1114552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3343020" y="2108327"/>
                  </a:lnTo>
                  <a:lnTo>
                    <a:pt x="3066795" y="2178177"/>
                  </a:lnTo>
                  <a:lnTo>
                    <a:pt x="2765170" y="2255964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7"/>
                  </a:lnTo>
                  <a:lnTo>
                    <a:pt x="241300" y="3310127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401693" y="1312926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901693" y="1201801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487418" y="198501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0952" cy="45689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0916" y="757427"/>
              <a:ext cx="8098790" cy="728980"/>
            </a:xfrm>
            <a:custGeom>
              <a:avLst/>
              <a:gdLst/>
              <a:ahLst/>
              <a:cxnLst/>
              <a:rect l="l" t="t" r="r" b="b"/>
              <a:pathLst>
                <a:path w="8098790" h="728980">
                  <a:moveTo>
                    <a:pt x="0" y="728472"/>
                  </a:moveTo>
                  <a:lnTo>
                    <a:pt x="8098535" y="728472"/>
                  </a:lnTo>
                  <a:lnTo>
                    <a:pt x="8098535" y="0"/>
                  </a:lnTo>
                  <a:lnTo>
                    <a:pt x="0" y="0"/>
                  </a:lnTo>
                  <a:lnTo>
                    <a:pt x="0" y="728472"/>
                  </a:lnTo>
                  <a:close/>
                </a:path>
              </a:pathLst>
            </a:custGeom>
            <a:ln w="9143">
              <a:solidFill>
                <a:srgbClr val="E4E4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136" y="652322"/>
              <a:ext cx="2994532" cy="111691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69920" y="652322"/>
              <a:ext cx="3869308" cy="111691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04431" y="652322"/>
              <a:ext cx="1848485" cy="1116914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3875" rIns="0" bIns="0" rtlCol="0">
            <a:spAutoFit/>
          </a:bodyPr>
          <a:lstStyle/>
          <a:p>
            <a:pPr marL="765810">
              <a:lnSpc>
                <a:spcPct val="100000"/>
              </a:lnSpc>
              <a:spcBef>
                <a:spcPts val="110"/>
              </a:spcBef>
            </a:pPr>
            <a:r>
              <a:rPr sz="4000" b="1" spc="-45" dirty="0">
                <a:solidFill>
                  <a:srgbClr val="85DFFF"/>
                </a:solidFill>
                <a:latin typeface="Times New Roman"/>
                <a:cs typeface="Times New Roman"/>
              </a:rPr>
              <a:t>Perubahan</a:t>
            </a:r>
            <a:r>
              <a:rPr sz="4000" b="1" spc="-204" dirty="0">
                <a:solidFill>
                  <a:srgbClr val="85DFFF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85DFFF"/>
                </a:solidFill>
                <a:latin typeface="Times New Roman"/>
                <a:cs typeface="Times New Roman"/>
              </a:rPr>
              <a:t>Keseimbangan</a:t>
            </a:r>
            <a:r>
              <a:rPr sz="4000" b="1" spc="-235" dirty="0">
                <a:solidFill>
                  <a:srgbClr val="85DFFF"/>
                </a:solidFill>
                <a:latin typeface="Times New Roman"/>
                <a:cs typeface="Times New Roman"/>
              </a:rPr>
              <a:t> </a:t>
            </a:r>
            <a:r>
              <a:rPr sz="4000" b="1" spc="-25" dirty="0">
                <a:solidFill>
                  <a:srgbClr val="85DFFF"/>
                </a:solidFill>
                <a:latin typeface="Times New Roman"/>
                <a:cs typeface="Times New Roman"/>
              </a:rPr>
              <a:t>Pasar</a:t>
            </a:r>
            <a:endParaRPr sz="4000">
              <a:latin typeface="Times New Roman"/>
              <a:cs typeface="Times New Roman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03960" y="2252459"/>
            <a:ext cx="2893822" cy="29389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276350" y="2276348"/>
            <a:ext cx="9779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13479" y="2276348"/>
            <a:ext cx="9779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58824" y="2135123"/>
            <a:ext cx="6362700" cy="2247900"/>
            <a:chOff x="1258824" y="2135123"/>
            <a:chExt cx="6362700" cy="2247900"/>
          </a:xfrm>
        </p:grpSpPr>
        <p:sp>
          <p:nvSpPr>
            <p:cNvPr id="16" name="object 16"/>
            <p:cNvSpPr/>
            <p:nvPr/>
          </p:nvSpPr>
          <p:spPr>
            <a:xfrm>
              <a:off x="1258824" y="2135123"/>
              <a:ext cx="6362700" cy="2247900"/>
            </a:xfrm>
            <a:custGeom>
              <a:avLst/>
              <a:gdLst/>
              <a:ahLst/>
              <a:cxnLst/>
              <a:rect l="l" t="t" r="r" b="b"/>
              <a:pathLst>
                <a:path w="6362700" h="2247900">
                  <a:moveTo>
                    <a:pt x="2781300" y="2209800"/>
                  </a:moveTo>
                  <a:lnTo>
                    <a:pt x="2768600" y="2203450"/>
                  </a:lnTo>
                  <a:lnTo>
                    <a:pt x="2705100" y="2171700"/>
                  </a:lnTo>
                  <a:lnTo>
                    <a:pt x="2705100" y="2203450"/>
                  </a:lnTo>
                  <a:lnTo>
                    <a:pt x="44450" y="2203450"/>
                  </a:lnTo>
                  <a:lnTo>
                    <a:pt x="44450" y="152400"/>
                  </a:lnTo>
                  <a:lnTo>
                    <a:pt x="76200" y="152400"/>
                  </a:lnTo>
                  <a:lnTo>
                    <a:pt x="69850" y="139700"/>
                  </a:lnTo>
                  <a:lnTo>
                    <a:pt x="38100" y="76200"/>
                  </a:lnTo>
                  <a:lnTo>
                    <a:pt x="0" y="152400"/>
                  </a:lnTo>
                  <a:lnTo>
                    <a:pt x="31750" y="152400"/>
                  </a:lnTo>
                  <a:lnTo>
                    <a:pt x="31750" y="2209800"/>
                  </a:lnTo>
                  <a:lnTo>
                    <a:pt x="38100" y="2209800"/>
                  </a:lnTo>
                  <a:lnTo>
                    <a:pt x="38100" y="2216150"/>
                  </a:lnTo>
                  <a:lnTo>
                    <a:pt x="2705100" y="2216150"/>
                  </a:lnTo>
                  <a:lnTo>
                    <a:pt x="2705100" y="2247900"/>
                  </a:lnTo>
                  <a:lnTo>
                    <a:pt x="2768600" y="2216150"/>
                  </a:lnTo>
                  <a:lnTo>
                    <a:pt x="2781300" y="2209800"/>
                  </a:lnTo>
                  <a:close/>
                </a:path>
                <a:path w="6362700" h="2247900">
                  <a:moveTo>
                    <a:pt x="6362700" y="2209800"/>
                  </a:moveTo>
                  <a:lnTo>
                    <a:pt x="6350000" y="2203450"/>
                  </a:lnTo>
                  <a:lnTo>
                    <a:pt x="6286500" y="2171700"/>
                  </a:lnTo>
                  <a:lnTo>
                    <a:pt x="6286500" y="2203450"/>
                  </a:lnTo>
                  <a:lnTo>
                    <a:pt x="3625850" y="2203450"/>
                  </a:lnTo>
                  <a:lnTo>
                    <a:pt x="3625850" y="76200"/>
                  </a:lnTo>
                  <a:lnTo>
                    <a:pt x="3657600" y="76200"/>
                  </a:lnTo>
                  <a:lnTo>
                    <a:pt x="3651250" y="63500"/>
                  </a:lnTo>
                  <a:lnTo>
                    <a:pt x="3619500" y="0"/>
                  </a:lnTo>
                  <a:lnTo>
                    <a:pt x="3581400" y="76200"/>
                  </a:lnTo>
                  <a:lnTo>
                    <a:pt x="3613150" y="76200"/>
                  </a:lnTo>
                  <a:lnTo>
                    <a:pt x="3613150" y="2209800"/>
                  </a:lnTo>
                  <a:lnTo>
                    <a:pt x="3619500" y="2209800"/>
                  </a:lnTo>
                  <a:lnTo>
                    <a:pt x="3619500" y="2216150"/>
                  </a:lnTo>
                  <a:lnTo>
                    <a:pt x="6286500" y="2216150"/>
                  </a:lnTo>
                  <a:lnTo>
                    <a:pt x="6286500" y="2247900"/>
                  </a:lnTo>
                  <a:lnTo>
                    <a:pt x="6350000" y="2216150"/>
                  </a:lnTo>
                  <a:lnTo>
                    <a:pt x="6362700" y="2209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25524" y="2439923"/>
              <a:ext cx="2133600" cy="1524000"/>
            </a:xfrm>
            <a:custGeom>
              <a:avLst/>
              <a:gdLst/>
              <a:ahLst/>
              <a:cxnLst/>
              <a:rect l="l" t="t" r="r" b="b"/>
              <a:pathLst>
                <a:path w="2133600" h="1524000">
                  <a:moveTo>
                    <a:pt x="0" y="0"/>
                  </a:moveTo>
                  <a:lnTo>
                    <a:pt x="2133600" y="1524000"/>
                  </a:lnTo>
                </a:path>
              </a:pathLst>
            </a:custGeom>
            <a:ln w="3962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763268" y="2287523"/>
              <a:ext cx="5629910" cy="1752600"/>
            </a:xfrm>
            <a:custGeom>
              <a:avLst/>
              <a:gdLst/>
              <a:ahLst/>
              <a:cxnLst/>
              <a:rect l="l" t="t" r="r" b="b"/>
              <a:pathLst>
                <a:path w="5629909" h="1752600">
                  <a:moveTo>
                    <a:pt x="0" y="1295400"/>
                  </a:moveTo>
                  <a:lnTo>
                    <a:pt x="1904999" y="0"/>
                  </a:lnTo>
                </a:path>
                <a:path w="5629909" h="1752600">
                  <a:moveTo>
                    <a:pt x="524256" y="1752600"/>
                  </a:moveTo>
                  <a:lnTo>
                    <a:pt x="2200656" y="533400"/>
                  </a:lnTo>
                </a:path>
                <a:path w="5629909" h="1752600">
                  <a:moveTo>
                    <a:pt x="3496055" y="1676400"/>
                  </a:moveTo>
                  <a:lnTo>
                    <a:pt x="5629656" y="152400"/>
                  </a:lnTo>
                </a:path>
              </a:pathLst>
            </a:custGeom>
            <a:ln w="396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06924" y="2592323"/>
              <a:ext cx="2438400" cy="1371600"/>
            </a:xfrm>
            <a:custGeom>
              <a:avLst/>
              <a:gdLst/>
              <a:ahLst/>
              <a:cxnLst/>
              <a:rect l="l" t="t" r="r" b="b"/>
              <a:pathLst>
                <a:path w="2438400" h="1371600">
                  <a:moveTo>
                    <a:pt x="0" y="304800"/>
                  </a:moveTo>
                  <a:lnTo>
                    <a:pt x="1905000" y="1371600"/>
                  </a:lnTo>
                </a:path>
                <a:path w="2438400" h="1371600">
                  <a:moveTo>
                    <a:pt x="533400" y="0"/>
                  </a:moveTo>
                  <a:lnTo>
                    <a:pt x="2438400" y="1066800"/>
                  </a:lnTo>
                </a:path>
              </a:pathLst>
            </a:custGeom>
            <a:ln w="3962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96924" y="3049523"/>
              <a:ext cx="5181600" cy="1295400"/>
            </a:xfrm>
            <a:custGeom>
              <a:avLst/>
              <a:gdLst/>
              <a:ahLst/>
              <a:cxnLst/>
              <a:rect l="l" t="t" r="r" b="b"/>
              <a:pathLst>
                <a:path w="5181600" h="1295400">
                  <a:moveTo>
                    <a:pt x="4724400" y="381000"/>
                  </a:moveTo>
                  <a:lnTo>
                    <a:pt x="4724400" y="1219200"/>
                  </a:lnTo>
                </a:path>
                <a:path w="5181600" h="1295400">
                  <a:moveTo>
                    <a:pt x="4724400" y="381000"/>
                  </a:moveTo>
                  <a:lnTo>
                    <a:pt x="3581400" y="381000"/>
                  </a:lnTo>
                </a:path>
                <a:path w="5181600" h="1295400">
                  <a:moveTo>
                    <a:pt x="5181600" y="0"/>
                  </a:moveTo>
                  <a:lnTo>
                    <a:pt x="5181600" y="1295400"/>
                  </a:lnTo>
                </a:path>
                <a:path w="5181600" h="1295400">
                  <a:moveTo>
                    <a:pt x="5181600" y="0"/>
                  </a:moveTo>
                  <a:lnTo>
                    <a:pt x="3581400" y="0"/>
                  </a:lnTo>
                </a:path>
                <a:path w="5181600" h="1295400">
                  <a:moveTo>
                    <a:pt x="1752600" y="457200"/>
                  </a:moveTo>
                  <a:lnTo>
                    <a:pt x="1752600" y="1295400"/>
                  </a:lnTo>
                </a:path>
                <a:path w="5181600" h="1295400">
                  <a:moveTo>
                    <a:pt x="1752600" y="457200"/>
                  </a:moveTo>
                  <a:lnTo>
                    <a:pt x="0" y="457200"/>
                  </a:lnTo>
                </a:path>
                <a:path w="5181600" h="1295400">
                  <a:moveTo>
                    <a:pt x="1143000" y="76200"/>
                  </a:moveTo>
                  <a:lnTo>
                    <a:pt x="0" y="76200"/>
                  </a:lnTo>
                </a:path>
                <a:path w="5181600" h="1295400">
                  <a:moveTo>
                    <a:pt x="1143000" y="76200"/>
                  </a:moveTo>
                  <a:lnTo>
                    <a:pt x="1143000" y="1219200"/>
                  </a:lnTo>
                </a:path>
              </a:pathLst>
            </a:custGeom>
            <a:ln w="9144">
              <a:solidFill>
                <a:srgbClr val="FFFFFF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53795" y="4508703"/>
            <a:ext cx="11112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50" dirty="0">
                <a:solidFill>
                  <a:srgbClr val="FFFFFF"/>
                </a:solidFill>
                <a:latin typeface="Arial Black"/>
                <a:cs typeface="Arial Black"/>
              </a:rPr>
              <a:t>0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37259" y="4508703"/>
            <a:ext cx="217804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Q1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13420" y="4508703"/>
            <a:ext cx="217804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Q2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76339" y="4508703"/>
            <a:ext cx="13271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50" dirty="0">
                <a:solidFill>
                  <a:srgbClr val="FFFFFF"/>
                </a:solidFill>
                <a:latin typeface="Arial Black"/>
                <a:cs typeface="Arial Black"/>
              </a:rPr>
              <a:t>Q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54182" y="4508703"/>
            <a:ext cx="11112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50" dirty="0">
                <a:solidFill>
                  <a:srgbClr val="FFFFFF"/>
                </a:solidFill>
                <a:latin typeface="Arial Black"/>
                <a:cs typeface="Arial Black"/>
              </a:rPr>
              <a:t>0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52185" y="4508703"/>
            <a:ext cx="66548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60375" algn="l"/>
              </a:tabLst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Q1</a:t>
            </a:r>
            <a:r>
              <a:rPr sz="1000" dirty="0">
                <a:solidFill>
                  <a:srgbClr val="FFFFFF"/>
                </a:solidFill>
                <a:latin typeface="Arial Black"/>
                <a:cs typeface="Arial Black"/>
              </a:rPr>
              <a:t>	</a:t>
            </a: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Q2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07909" y="4508703"/>
            <a:ext cx="13271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50" dirty="0">
                <a:solidFill>
                  <a:srgbClr val="FFFFFF"/>
                </a:solidFill>
                <a:latin typeface="Arial Black"/>
                <a:cs typeface="Arial Black"/>
              </a:rPr>
              <a:t>Q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53795" y="3060573"/>
            <a:ext cx="20129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P1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53795" y="3441954"/>
            <a:ext cx="20129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P2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02860" y="2984373"/>
            <a:ext cx="20129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P2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02860" y="3365754"/>
            <a:ext cx="20129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P1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93134" y="2374518"/>
            <a:ext cx="20129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S1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26789" y="2755773"/>
            <a:ext cx="20256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S2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88207" y="3898849"/>
            <a:ext cx="12573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50" dirty="0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75678" y="3898849"/>
            <a:ext cx="21272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D1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09458" y="3518154"/>
            <a:ext cx="21272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D2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423150" y="2374518"/>
            <a:ext cx="11811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50" dirty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endParaRPr sz="1000">
              <a:latin typeface="Arial Black"/>
              <a:cs typeface="Arial Black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563624" y="2816479"/>
            <a:ext cx="5448300" cy="1337945"/>
            <a:chOff x="1563624" y="2816479"/>
            <a:chExt cx="5448300" cy="1337945"/>
          </a:xfrm>
        </p:grpSpPr>
        <p:sp>
          <p:nvSpPr>
            <p:cNvPr id="39" name="object 39"/>
            <p:cNvSpPr/>
            <p:nvPr/>
          </p:nvSpPr>
          <p:spPr>
            <a:xfrm>
              <a:off x="3121279" y="2816479"/>
              <a:ext cx="309245" cy="309245"/>
            </a:xfrm>
            <a:custGeom>
              <a:avLst/>
              <a:gdLst/>
              <a:ahLst/>
              <a:cxnLst/>
              <a:rect l="l" t="t" r="r" b="b"/>
              <a:pathLst>
                <a:path w="309245" h="309244">
                  <a:moveTo>
                    <a:pt x="250890" y="259903"/>
                  </a:moveTo>
                  <a:lnTo>
                    <a:pt x="228472" y="282321"/>
                  </a:lnTo>
                  <a:lnTo>
                    <a:pt x="309244" y="309245"/>
                  </a:lnTo>
                  <a:lnTo>
                    <a:pt x="295782" y="268859"/>
                  </a:lnTo>
                  <a:lnTo>
                    <a:pt x="259842" y="268859"/>
                  </a:lnTo>
                  <a:lnTo>
                    <a:pt x="250890" y="259903"/>
                  </a:lnTo>
                  <a:close/>
                </a:path>
                <a:path w="309245" h="309244">
                  <a:moveTo>
                    <a:pt x="259903" y="250890"/>
                  </a:moveTo>
                  <a:lnTo>
                    <a:pt x="250890" y="259903"/>
                  </a:lnTo>
                  <a:lnTo>
                    <a:pt x="259842" y="268859"/>
                  </a:lnTo>
                  <a:lnTo>
                    <a:pt x="268797" y="259903"/>
                  </a:lnTo>
                  <a:lnTo>
                    <a:pt x="259903" y="250890"/>
                  </a:lnTo>
                  <a:close/>
                </a:path>
                <a:path w="309245" h="309244">
                  <a:moveTo>
                    <a:pt x="282320" y="228473"/>
                  </a:moveTo>
                  <a:lnTo>
                    <a:pt x="259903" y="250890"/>
                  </a:lnTo>
                  <a:lnTo>
                    <a:pt x="268797" y="259903"/>
                  </a:lnTo>
                  <a:lnTo>
                    <a:pt x="259842" y="268859"/>
                  </a:lnTo>
                  <a:lnTo>
                    <a:pt x="295782" y="268859"/>
                  </a:lnTo>
                  <a:lnTo>
                    <a:pt x="282320" y="228473"/>
                  </a:lnTo>
                  <a:close/>
                </a:path>
                <a:path w="309245" h="309244">
                  <a:moveTo>
                    <a:pt x="8889" y="0"/>
                  </a:moveTo>
                  <a:lnTo>
                    <a:pt x="0" y="8890"/>
                  </a:lnTo>
                  <a:lnTo>
                    <a:pt x="250890" y="259903"/>
                  </a:lnTo>
                  <a:lnTo>
                    <a:pt x="259903" y="250890"/>
                  </a:lnTo>
                  <a:lnTo>
                    <a:pt x="88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3624" y="3201924"/>
              <a:ext cx="76200" cy="15240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592324" y="4078224"/>
              <a:ext cx="304800" cy="76200"/>
            </a:xfrm>
            <a:custGeom>
              <a:avLst/>
              <a:gdLst/>
              <a:ahLst/>
              <a:cxnLst/>
              <a:rect l="l" t="t" r="r" b="b"/>
              <a:pathLst>
                <a:path w="304800" h="76200">
                  <a:moveTo>
                    <a:pt x="228600" y="0"/>
                  </a:moveTo>
                  <a:lnTo>
                    <a:pt x="228600" y="76200"/>
                  </a:lnTo>
                  <a:lnTo>
                    <a:pt x="292100" y="44450"/>
                  </a:lnTo>
                  <a:lnTo>
                    <a:pt x="241300" y="44450"/>
                  </a:lnTo>
                  <a:lnTo>
                    <a:pt x="241300" y="31750"/>
                  </a:lnTo>
                  <a:lnTo>
                    <a:pt x="292100" y="31750"/>
                  </a:lnTo>
                  <a:lnTo>
                    <a:pt x="228600" y="0"/>
                  </a:lnTo>
                  <a:close/>
                </a:path>
                <a:path w="304800" h="76200">
                  <a:moveTo>
                    <a:pt x="228600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228600" y="44450"/>
                  </a:lnTo>
                  <a:lnTo>
                    <a:pt x="228600" y="31750"/>
                  </a:lnTo>
                  <a:close/>
                </a:path>
                <a:path w="304800" h="76200">
                  <a:moveTo>
                    <a:pt x="292100" y="31750"/>
                  </a:moveTo>
                  <a:lnTo>
                    <a:pt x="241300" y="31750"/>
                  </a:lnTo>
                  <a:lnTo>
                    <a:pt x="241300" y="44450"/>
                  </a:lnTo>
                  <a:lnTo>
                    <a:pt x="292100" y="44450"/>
                  </a:lnTo>
                  <a:lnTo>
                    <a:pt x="304800" y="38100"/>
                  </a:lnTo>
                  <a:lnTo>
                    <a:pt x="292100" y="31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5078" y="3582924"/>
              <a:ext cx="156845" cy="15684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68824" y="3125724"/>
              <a:ext cx="76200" cy="22860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97524" y="3925824"/>
              <a:ext cx="228600" cy="76200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1053795" y="5017770"/>
            <a:ext cx="26314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Jika</a:t>
            </a:r>
            <a:r>
              <a:rPr sz="18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penawaran</a:t>
            </a:r>
            <a:r>
              <a:rPr sz="18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 Black"/>
                <a:cs typeface="Arial Black"/>
              </a:rPr>
              <a:t>naik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permintaan</a:t>
            </a:r>
            <a:r>
              <a:rPr sz="1800" spc="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Black"/>
                <a:cs typeface="Arial Black"/>
              </a:rPr>
              <a:t>tetap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9438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200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</a:t>
            </a:r>
            <a:r>
              <a:rPr spc="5" dirty="0"/>
              <a:t> </a:t>
            </a:r>
            <a:r>
              <a:rPr dirty="0"/>
              <a:t>BIDA</a:t>
            </a:r>
            <a:r>
              <a:rPr spc="-65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</a:t>
            </a:r>
            <a:r>
              <a:rPr spc="5" dirty="0"/>
              <a:t> </a:t>
            </a:r>
            <a:r>
              <a:rPr spc="-25" dirty="0"/>
              <a:t>MSi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4788789" y="5017770"/>
            <a:ext cx="26803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Jika</a:t>
            </a:r>
            <a:r>
              <a:rPr sz="1800" spc="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permintaan</a:t>
            </a:r>
            <a:r>
              <a:rPr sz="1800" spc="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 Black"/>
                <a:cs typeface="Arial Black"/>
              </a:rPr>
              <a:t>naik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 Black"/>
                <a:cs typeface="Arial Black"/>
              </a:rPr>
              <a:t>Penawaran</a:t>
            </a:r>
            <a:r>
              <a:rPr sz="18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Black"/>
                <a:cs typeface="Arial Black"/>
              </a:rPr>
              <a:t>tetap</a:t>
            </a:r>
            <a:endParaRPr sz="18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1460" cy="6849109"/>
            <a:chOff x="0" y="0"/>
            <a:chExt cx="9141460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6"/>
              <a:ext cx="6382511" cy="26517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1688" y="3538728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436618" y="69850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244" y="1063625"/>
                  </a:lnTo>
                  <a:lnTo>
                    <a:pt x="2885820" y="1114552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3343020" y="2108327"/>
                  </a:lnTo>
                  <a:lnTo>
                    <a:pt x="3066795" y="2178177"/>
                  </a:lnTo>
                  <a:lnTo>
                    <a:pt x="2765170" y="2255964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7"/>
                  </a:lnTo>
                  <a:lnTo>
                    <a:pt x="241300" y="3310127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401693" y="1312926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901693" y="1201801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487418" y="198501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0952" cy="45689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4172" y="2775204"/>
              <a:ext cx="8281670" cy="2593975"/>
            </a:xfrm>
            <a:custGeom>
              <a:avLst/>
              <a:gdLst/>
              <a:ahLst/>
              <a:cxnLst/>
              <a:rect l="l" t="t" r="r" b="b"/>
              <a:pathLst>
                <a:path w="8281670" h="2593975">
                  <a:moveTo>
                    <a:pt x="0" y="0"/>
                  </a:moveTo>
                  <a:lnTo>
                    <a:pt x="0" y="2593848"/>
                  </a:lnTo>
                </a:path>
                <a:path w="8281670" h="2593975">
                  <a:moveTo>
                    <a:pt x="0" y="2593848"/>
                  </a:moveTo>
                  <a:lnTo>
                    <a:pt x="2157984" y="2593848"/>
                  </a:lnTo>
                </a:path>
                <a:path w="8281670" h="2593975">
                  <a:moveTo>
                    <a:pt x="0" y="1082040"/>
                  </a:moveTo>
                  <a:lnTo>
                    <a:pt x="1295400" y="1082040"/>
                  </a:lnTo>
                </a:path>
                <a:path w="8281670" h="2593975">
                  <a:moveTo>
                    <a:pt x="0" y="649224"/>
                  </a:moveTo>
                  <a:lnTo>
                    <a:pt x="1295400" y="649224"/>
                  </a:lnTo>
                </a:path>
                <a:path w="8281670" h="2593975">
                  <a:moveTo>
                    <a:pt x="576072" y="289560"/>
                  </a:moveTo>
                  <a:lnTo>
                    <a:pt x="1871472" y="1728216"/>
                  </a:lnTo>
                </a:path>
                <a:path w="8281670" h="2593975">
                  <a:moveTo>
                    <a:pt x="719328" y="0"/>
                  </a:moveTo>
                  <a:lnTo>
                    <a:pt x="2017776" y="1441704"/>
                  </a:lnTo>
                </a:path>
                <a:path w="8281670" h="2593975">
                  <a:moveTo>
                    <a:pt x="1295400" y="0"/>
                  </a:moveTo>
                  <a:lnTo>
                    <a:pt x="1295400" y="2593848"/>
                  </a:lnTo>
                </a:path>
                <a:path w="8281670" h="2593975">
                  <a:moveTo>
                    <a:pt x="2807207" y="0"/>
                  </a:moveTo>
                  <a:lnTo>
                    <a:pt x="2807207" y="2593848"/>
                  </a:lnTo>
                </a:path>
                <a:path w="8281670" h="2593975">
                  <a:moveTo>
                    <a:pt x="2807207" y="2593848"/>
                  </a:moveTo>
                  <a:lnTo>
                    <a:pt x="4968240" y="2593848"/>
                  </a:lnTo>
                </a:path>
                <a:path w="8281670" h="2593975">
                  <a:moveTo>
                    <a:pt x="3383279" y="2304288"/>
                  </a:moveTo>
                  <a:lnTo>
                    <a:pt x="5041392" y="143256"/>
                  </a:lnTo>
                </a:path>
                <a:path w="8281670" h="2593975">
                  <a:moveTo>
                    <a:pt x="3240024" y="935736"/>
                  </a:moveTo>
                  <a:lnTo>
                    <a:pt x="4538472" y="2377440"/>
                  </a:lnTo>
                </a:path>
                <a:path w="8281670" h="2593975">
                  <a:moveTo>
                    <a:pt x="3599688" y="649224"/>
                  </a:moveTo>
                  <a:lnTo>
                    <a:pt x="4895088" y="2087880"/>
                  </a:lnTo>
                </a:path>
                <a:path w="8281670" h="2593975">
                  <a:moveTo>
                    <a:pt x="3889248" y="1658112"/>
                  </a:moveTo>
                  <a:lnTo>
                    <a:pt x="2807207" y="1658112"/>
                  </a:lnTo>
                </a:path>
                <a:path w="8281670" h="2593975">
                  <a:moveTo>
                    <a:pt x="4175760" y="1295400"/>
                  </a:moveTo>
                  <a:lnTo>
                    <a:pt x="2807207" y="1295400"/>
                  </a:lnTo>
                </a:path>
                <a:path w="8281670" h="2593975">
                  <a:moveTo>
                    <a:pt x="3889248" y="1658112"/>
                  </a:moveTo>
                  <a:lnTo>
                    <a:pt x="3889248" y="2593848"/>
                  </a:lnTo>
                </a:path>
                <a:path w="8281670" h="2593975">
                  <a:moveTo>
                    <a:pt x="4175760" y="1295400"/>
                  </a:moveTo>
                  <a:lnTo>
                    <a:pt x="4175760" y="2593848"/>
                  </a:lnTo>
                </a:path>
                <a:path w="8281670" h="2593975">
                  <a:moveTo>
                    <a:pt x="5760720" y="0"/>
                  </a:moveTo>
                  <a:lnTo>
                    <a:pt x="5760720" y="2593848"/>
                  </a:lnTo>
                </a:path>
                <a:path w="8281670" h="2593975">
                  <a:moveTo>
                    <a:pt x="5760720" y="2593848"/>
                  </a:moveTo>
                  <a:lnTo>
                    <a:pt x="7918704" y="2593848"/>
                  </a:lnTo>
                </a:path>
                <a:path w="8281670" h="2593975">
                  <a:moveTo>
                    <a:pt x="6047232" y="1008888"/>
                  </a:moveTo>
                  <a:lnTo>
                    <a:pt x="7345680" y="2450592"/>
                  </a:lnTo>
                </a:path>
                <a:path w="8281670" h="2593975">
                  <a:moveTo>
                    <a:pt x="6406896" y="722376"/>
                  </a:moveTo>
                  <a:lnTo>
                    <a:pt x="7705344" y="2161032"/>
                  </a:lnTo>
                </a:path>
                <a:path w="8281670" h="2593975">
                  <a:moveTo>
                    <a:pt x="5974080" y="2017776"/>
                  </a:moveTo>
                  <a:lnTo>
                    <a:pt x="8281416" y="1008888"/>
                  </a:lnTo>
                </a:path>
                <a:path w="8281670" h="2593975">
                  <a:moveTo>
                    <a:pt x="6693408" y="1728216"/>
                  </a:moveTo>
                  <a:lnTo>
                    <a:pt x="5760720" y="1728216"/>
                  </a:lnTo>
                </a:path>
                <a:path w="8281670" h="2593975">
                  <a:moveTo>
                    <a:pt x="7129272" y="1511808"/>
                  </a:moveTo>
                  <a:lnTo>
                    <a:pt x="5760720" y="1511808"/>
                  </a:lnTo>
                </a:path>
                <a:path w="8281670" h="2593975">
                  <a:moveTo>
                    <a:pt x="6696456" y="1728216"/>
                  </a:moveTo>
                  <a:lnTo>
                    <a:pt x="6696456" y="2593848"/>
                  </a:lnTo>
                </a:path>
                <a:path w="8281670" h="2593975">
                  <a:moveTo>
                    <a:pt x="7129272" y="1511808"/>
                  </a:moveTo>
                  <a:lnTo>
                    <a:pt x="7129272" y="2593848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7217" y="5246623"/>
            <a:ext cx="13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81750" y="5455716"/>
            <a:ext cx="1327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639" y="3065913"/>
            <a:ext cx="410209" cy="889000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PE1</a:t>
            </a:r>
            <a:endParaRPr sz="1800">
              <a:latin typeface="Times New Roman"/>
              <a:cs typeface="Times New Roman"/>
            </a:endParaRPr>
          </a:p>
          <a:p>
            <a:pPr marL="85725">
              <a:lnSpc>
                <a:spcPct val="100000"/>
              </a:lnSpc>
              <a:spcBef>
                <a:spcPts val="124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PE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0747" y="2791205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19604" y="3929507"/>
            <a:ext cx="539115" cy="889635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301625">
              <a:lnSpc>
                <a:spcPct val="100000"/>
              </a:lnSpc>
              <a:spcBef>
                <a:spcPts val="134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10969" y="2501595"/>
            <a:ext cx="2508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43277" y="2430526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27857" y="2358593"/>
            <a:ext cx="5695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85969" y="5455716"/>
            <a:ext cx="645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39861" y="5455716"/>
            <a:ext cx="645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10376" y="2430526"/>
            <a:ext cx="56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25952" y="4950663"/>
            <a:ext cx="10731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2230" algn="ctr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62421" y="2640329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79464" y="4735195"/>
            <a:ext cx="927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30436" y="3510229"/>
            <a:ext cx="135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44010" y="3503752"/>
            <a:ext cx="140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28971" y="4950663"/>
            <a:ext cx="140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17896" y="4728717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75938" y="3078607"/>
            <a:ext cx="248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24625" y="3503752"/>
            <a:ext cx="140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66709" y="5017465"/>
            <a:ext cx="140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98509" y="4728717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956552" y="3078607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16048" y="3726560"/>
            <a:ext cx="175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87676" y="3223005"/>
            <a:ext cx="281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E1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682751" y="591312"/>
            <a:ext cx="7885430" cy="46037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36195" rIns="0" bIns="0" rtlCol="0">
            <a:spAutoFit/>
          </a:bodyPr>
          <a:lstStyle/>
          <a:p>
            <a:pPr marL="260985">
              <a:lnSpc>
                <a:spcPct val="100000"/>
              </a:lnSpc>
              <a:spcBef>
                <a:spcPts val="285"/>
              </a:spcBef>
            </a:pPr>
            <a:r>
              <a:rPr sz="2400" dirty="0">
                <a:solidFill>
                  <a:srgbClr val="000413"/>
                </a:solidFill>
                <a:latin typeface="Arial MT"/>
                <a:cs typeface="Arial MT"/>
              </a:rPr>
              <a:t>Jangka</a:t>
            </a:r>
            <a:r>
              <a:rPr sz="2400" spc="-70" dirty="0">
                <a:solidFill>
                  <a:srgbClr val="000413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0413"/>
                </a:solidFill>
                <a:latin typeface="Arial MT"/>
                <a:cs typeface="Arial MT"/>
              </a:rPr>
              <a:t>Waktu</a:t>
            </a:r>
            <a:r>
              <a:rPr sz="2400" spc="-160" dirty="0">
                <a:solidFill>
                  <a:srgbClr val="000413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000413"/>
                </a:solidFill>
                <a:latin typeface="Arial MT"/>
                <a:cs typeface="Arial MT"/>
              </a:rPr>
              <a:t>Tingkat</a:t>
            </a:r>
            <a:r>
              <a:rPr sz="2400" spc="-70" dirty="0">
                <a:solidFill>
                  <a:srgbClr val="000413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000413"/>
                </a:solidFill>
                <a:latin typeface="Arial MT"/>
                <a:cs typeface="Arial MT"/>
              </a:rPr>
              <a:t>Keseimbangan</a:t>
            </a:r>
            <a:r>
              <a:rPr sz="2400" spc="-90" dirty="0">
                <a:solidFill>
                  <a:srgbClr val="000413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000413"/>
                </a:solidFill>
                <a:latin typeface="Arial MT"/>
                <a:cs typeface="Arial MT"/>
              </a:rPr>
              <a:t>(Alfred</a:t>
            </a:r>
            <a:r>
              <a:rPr sz="2400" spc="-90" dirty="0">
                <a:solidFill>
                  <a:srgbClr val="000413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000413"/>
                </a:solidFill>
                <a:latin typeface="Arial MT"/>
                <a:cs typeface="Arial MT"/>
              </a:rPr>
              <a:t>Marshal)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188719" y="1414272"/>
            <a:ext cx="576580" cy="360045"/>
          </a:xfrm>
          <a:custGeom>
            <a:avLst/>
            <a:gdLst/>
            <a:ahLst/>
            <a:cxnLst/>
            <a:rect l="l" t="t" r="r" b="b"/>
            <a:pathLst>
              <a:path w="576580" h="360044">
                <a:moveTo>
                  <a:pt x="0" y="359663"/>
                </a:moveTo>
                <a:lnTo>
                  <a:pt x="576071" y="359663"/>
                </a:lnTo>
                <a:lnTo>
                  <a:pt x="576071" y="0"/>
                </a:lnTo>
                <a:lnTo>
                  <a:pt x="0" y="0"/>
                </a:lnTo>
                <a:lnTo>
                  <a:pt x="0" y="35966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410716" y="1428369"/>
            <a:ext cx="13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282440" y="1472183"/>
            <a:ext cx="576580" cy="365760"/>
          </a:xfrm>
          <a:custGeom>
            <a:avLst/>
            <a:gdLst/>
            <a:ahLst/>
            <a:cxnLst/>
            <a:rect l="l" t="t" r="r" b="b"/>
            <a:pathLst>
              <a:path w="576579" h="365760">
                <a:moveTo>
                  <a:pt x="576072" y="0"/>
                </a:moveTo>
                <a:lnTo>
                  <a:pt x="0" y="0"/>
                </a:lnTo>
                <a:lnTo>
                  <a:pt x="0" y="365760"/>
                </a:lnTo>
                <a:lnTo>
                  <a:pt x="576072" y="365760"/>
                </a:lnTo>
                <a:lnTo>
                  <a:pt x="5760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507229" y="1487170"/>
            <a:ext cx="13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309104" y="1472183"/>
            <a:ext cx="576580" cy="365760"/>
          </a:xfrm>
          <a:custGeom>
            <a:avLst/>
            <a:gdLst/>
            <a:ahLst/>
            <a:cxnLst/>
            <a:rect l="l" t="t" r="r" b="b"/>
            <a:pathLst>
              <a:path w="576579" h="365760">
                <a:moveTo>
                  <a:pt x="576072" y="0"/>
                </a:moveTo>
                <a:lnTo>
                  <a:pt x="0" y="0"/>
                </a:lnTo>
                <a:lnTo>
                  <a:pt x="0" y="365760"/>
                </a:lnTo>
                <a:lnTo>
                  <a:pt x="576072" y="365760"/>
                </a:lnTo>
                <a:lnTo>
                  <a:pt x="5760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534147" y="1487170"/>
            <a:ext cx="13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59663" y="1773935"/>
            <a:ext cx="2268220" cy="429895"/>
          </a:xfrm>
          <a:custGeom>
            <a:avLst/>
            <a:gdLst/>
            <a:ahLst/>
            <a:cxnLst/>
            <a:rect l="l" t="t" r="r" b="b"/>
            <a:pathLst>
              <a:path w="2268220" h="429894">
                <a:moveTo>
                  <a:pt x="2267712" y="0"/>
                </a:moveTo>
                <a:lnTo>
                  <a:pt x="0" y="0"/>
                </a:lnTo>
                <a:lnTo>
                  <a:pt x="0" y="429768"/>
                </a:lnTo>
                <a:lnTo>
                  <a:pt x="2267712" y="429768"/>
                </a:lnTo>
                <a:lnTo>
                  <a:pt x="2267712" y="0"/>
                </a:lnTo>
                <a:close/>
              </a:path>
            </a:pathLst>
          </a:custGeom>
          <a:solidFill>
            <a:srgbClr val="00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62787" y="1837181"/>
            <a:ext cx="206121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35" dirty="0">
                <a:solidFill>
                  <a:srgbClr val="FFFFFF"/>
                </a:solidFill>
                <a:latin typeface="Times New Roman"/>
                <a:cs typeface="Times New Roman"/>
              </a:rPr>
              <a:t>Keseimbangan</a:t>
            </a:r>
            <a:r>
              <a:rPr sz="16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Times New Roman"/>
                <a:cs typeface="Times New Roman"/>
              </a:rPr>
              <a:t>Sementara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368040" y="1837944"/>
            <a:ext cx="2429510" cy="433070"/>
          </a:xfrm>
          <a:custGeom>
            <a:avLst/>
            <a:gdLst/>
            <a:ahLst/>
            <a:cxnLst/>
            <a:rect l="l" t="t" r="r" b="b"/>
            <a:pathLst>
              <a:path w="2429510" h="433069">
                <a:moveTo>
                  <a:pt x="2429256" y="0"/>
                </a:moveTo>
                <a:lnTo>
                  <a:pt x="0" y="0"/>
                </a:lnTo>
                <a:lnTo>
                  <a:pt x="0" y="432815"/>
                </a:lnTo>
                <a:lnTo>
                  <a:pt x="2429256" y="432815"/>
                </a:lnTo>
                <a:lnTo>
                  <a:pt x="2429256" y="0"/>
                </a:lnTo>
                <a:close/>
              </a:path>
            </a:pathLst>
          </a:custGeom>
          <a:solidFill>
            <a:srgbClr val="00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511677" y="1923669"/>
            <a:ext cx="213614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Keseimbangan</a:t>
            </a:r>
            <a:r>
              <a:rPr sz="14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Jangka</a:t>
            </a:r>
            <a:r>
              <a:rPr sz="1400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Pendek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272784" y="1837944"/>
            <a:ext cx="2548255" cy="433070"/>
          </a:xfrm>
          <a:custGeom>
            <a:avLst/>
            <a:gdLst/>
            <a:ahLst/>
            <a:cxnLst/>
            <a:rect l="l" t="t" r="r" b="b"/>
            <a:pathLst>
              <a:path w="2548254" h="433069">
                <a:moveTo>
                  <a:pt x="2548127" y="0"/>
                </a:moveTo>
                <a:lnTo>
                  <a:pt x="0" y="0"/>
                </a:lnTo>
                <a:lnTo>
                  <a:pt x="0" y="432815"/>
                </a:lnTo>
                <a:lnTo>
                  <a:pt x="2548127" y="432815"/>
                </a:lnTo>
                <a:lnTo>
                  <a:pt x="2548127" y="0"/>
                </a:lnTo>
                <a:close/>
              </a:path>
            </a:pathLst>
          </a:custGeom>
          <a:solidFill>
            <a:srgbClr val="009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6337172" y="1902332"/>
            <a:ext cx="242443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35" dirty="0">
                <a:solidFill>
                  <a:srgbClr val="FFFFFF"/>
                </a:solidFill>
                <a:latin typeface="Times New Roman"/>
                <a:cs typeface="Times New Roman"/>
              </a:rPr>
              <a:t>Keseimbangan</a:t>
            </a:r>
            <a:r>
              <a:rPr sz="16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Times New Roman"/>
                <a:cs typeface="Times New Roman"/>
              </a:rPr>
              <a:t>Jangka</a:t>
            </a:r>
            <a:r>
              <a:rPr sz="16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Times New Roman"/>
                <a:cs typeface="Times New Roman"/>
              </a:rPr>
              <a:t>Panjang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204"/>
              </a:spcBef>
            </a:pPr>
            <a:r>
              <a:rPr dirty="0">
                <a:solidFill>
                  <a:srgbClr val="00AFEF"/>
                </a:solidFill>
              </a:rPr>
              <a:t>By</a:t>
            </a:r>
            <a:r>
              <a:rPr spc="-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: BIDA</a:t>
            </a:r>
            <a:r>
              <a:rPr spc="-7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SARI,</a:t>
            </a:r>
            <a:r>
              <a:rPr spc="27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SP, </a:t>
            </a:r>
            <a:r>
              <a:rPr spc="-25" dirty="0">
                <a:solidFill>
                  <a:srgbClr val="00AFEF"/>
                </a:solidFill>
              </a:rPr>
              <a:t>MSi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331419" y="2358593"/>
            <a:ext cx="5695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844801" y="5455716"/>
            <a:ext cx="1644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865" algn="l"/>
                <a:tab pos="1524000" algn="l"/>
              </a:tabLst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1460" cy="6849109"/>
            <a:chOff x="0" y="0"/>
            <a:chExt cx="9141460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6"/>
              <a:ext cx="6382511" cy="26517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1688" y="3538728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436618" y="69850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244" y="1063625"/>
                  </a:lnTo>
                  <a:lnTo>
                    <a:pt x="2885820" y="1114552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3343020" y="2108327"/>
                  </a:lnTo>
                  <a:lnTo>
                    <a:pt x="3066795" y="2178177"/>
                  </a:lnTo>
                  <a:lnTo>
                    <a:pt x="2765170" y="2255964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7"/>
                  </a:lnTo>
                  <a:lnTo>
                    <a:pt x="241300" y="3310127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401693" y="1312926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901693" y="1201801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487418" y="198501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0952" cy="456895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436490" y="959865"/>
            <a:ext cx="4453890" cy="189801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52400" indent="-139700">
              <a:lnSpc>
                <a:spcPct val="100000"/>
              </a:lnSpc>
              <a:spcBef>
                <a:spcPts val="385"/>
              </a:spcBef>
              <a:buChar char="•"/>
              <a:tabLst>
                <a:tab pos="152400" algn="l"/>
              </a:tabLst>
            </a:pPr>
            <a:r>
              <a:rPr sz="1800" spc="-145" dirty="0">
                <a:solidFill>
                  <a:srgbClr val="FFFFFF"/>
                </a:solidFill>
                <a:latin typeface="Times New Roman"/>
                <a:cs typeface="Times New Roman"/>
              </a:rPr>
              <a:t>SS</a:t>
            </a:r>
            <a:r>
              <a:rPr sz="18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Times New Roman"/>
                <a:cs typeface="Times New Roman"/>
              </a:rPr>
              <a:t>menunjukkan</a:t>
            </a: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tetap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(fixed)</a:t>
            </a:r>
            <a:endParaRPr sz="1800">
              <a:latin typeface="Times New Roman"/>
              <a:cs typeface="Times New Roman"/>
            </a:endParaRPr>
          </a:p>
          <a:p>
            <a:pPr marL="152400" indent="-139700">
              <a:lnSpc>
                <a:spcPct val="100000"/>
              </a:lnSpc>
              <a:spcBef>
                <a:spcPts val="290"/>
              </a:spcBef>
              <a:buChar char="•"/>
              <a:tabLst>
                <a:tab pos="152400" algn="l"/>
              </a:tabLst>
            </a:pP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Times New Roman"/>
                <a:cs typeface="Times New Roman"/>
              </a:rPr>
              <a:t>tidak</a:t>
            </a:r>
            <a:r>
              <a:rPr sz="18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berubah</a:t>
            </a:r>
            <a:endParaRPr sz="1800">
              <a:latin typeface="Times New Roman"/>
              <a:cs typeface="Times New Roman"/>
            </a:endParaRPr>
          </a:p>
          <a:p>
            <a:pPr marL="152400" indent="-139700">
              <a:lnSpc>
                <a:spcPct val="100000"/>
              </a:lnSpc>
              <a:spcBef>
                <a:spcPts val="315"/>
              </a:spcBef>
              <a:buChar char="•"/>
              <a:tabLst>
                <a:tab pos="152400" algn="l"/>
              </a:tabLst>
            </a:pP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D-</a:t>
            </a:r>
            <a:r>
              <a:rPr sz="1800" spc="7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akan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berubah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Times New Roman"/>
                <a:cs typeface="Times New Roman"/>
              </a:rPr>
              <a:t>naik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 menjadi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D1-D1</a:t>
            </a:r>
            <a:endParaRPr sz="1800">
              <a:latin typeface="Times New Roman"/>
              <a:cs typeface="Times New Roman"/>
            </a:endParaRPr>
          </a:p>
          <a:p>
            <a:pPr marL="152400" indent="-139700">
              <a:lnSpc>
                <a:spcPct val="100000"/>
              </a:lnSpc>
              <a:spcBef>
                <a:spcPts val="290"/>
              </a:spcBef>
              <a:buChar char="•"/>
              <a:tabLst>
                <a:tab pos="152400" algn="l"/>
              </a:tabLst>
            </a:pP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r>
              <a:rPr sz="18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keseimbangan 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akan </a:t>
            </a:r>
            <a:r>
              <a:rPr sz="1800" spc="-35" dirty="0">
                <a:solidFill>
                  <a:srgbClr val="FFFFFF"/>
                </a:solidFill>
                <a:latin typeface="Times New Roman"/>
                <a:cs typeface="Times New Roman"/>
              </a:rPr>
              <a:t>bergeser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r>
              <a:rPr sz="18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E1</a:t>
            </a:r>
            <a:endParaRPr sz="1800">
              <a:latin typeface="Times New Roman"/>
              <a:cs typeface="Times New Roman"/>
            </a:endParaRPr>
          </a:p>
          <a:p>
            <a:pPr marL="70485" marR="692785" indent="-58419">
              <a:lnSpc>
                <a:spcPct val="113300"/>
              </a:lnSpc>
              <a:spcBef>
                <a:spcPts val="25"/>
              </a:spcBef>
              <a:buChar char="•"/>
              <a:tabLst>
                <a:tab pos="70485" algn="l"/>
                <a:tab pos="151765" algn="l"/>
              </a:tabLst>
            </a:pP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	P(harga)</a:t>
            </a:r>
            <a:r>
              <a:rPr sz="18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Times New Roman"/>
                <a:cs typeface="Times New Roman"/>
              </a:rPr>
              <a:t>bergerak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naik</a:t>
            </a: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pada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tingkat </a:t>
            </a:r>
            <a:r>
              <a:rPr sz="1800" spc="-40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18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10" dirty="0">
                <a:solidFill>
                  <a:srgbClr val="FFFFFF"/>
                </a:solidFill>
                <a:latin typeface="Times New Roman"/>
                <a:cs typeface="Times New Roman"/>
              </a:rPr>
              <a:t>(S)</a:t>
            </a:r>
            <a:r>
              <a:rPr sz="1800" spc="-10" dirty="0">
                <a:solidFill>
                  <a:srgbClr val="FFFFFF"/>
                </a:solidFill>
                <a:latin typeface="Times New Roman"/>
                <a:cs typeface="Times New Roman"/>
              </a:rPr>
              <a:t> dari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PE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ke </a:t>
            </a: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PE1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42416" y="332231"/>
            <a:ext cx="8068309" cy="460375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  <a:tabLst>
                <a:tab pos="3647440" algn="l"/>
              </a:tabLst>
            </a:pPr>
            <a:r>
              <a:rPr sz="2400" b="1" dirty="0">
                <a:solidFill>
                  <a:srgbClr val="000413"/>
                </a:solidFill>
                <a:latin typeface="Arial"/>
                <a:cs typeface="Arial"/>
              </a:rPr>
              <a:t>Momentary</a:t>
            </a:r>
            <a:r>
              <a:rPr sz="2400" b="1" spc="-90" dirty="0">
                <a:solidFill>
                  <a:srgbClr val="000413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413"/>
                </a:solidFill>
                <a:latin typeface="Arial"/>
                <a:cs typeface="Arial"/>
              </a:rPr>
              <a:t>Equilibrium</a:t>
            </a:r>
            <a:r>
              <a:rPr sz="2400" b="1" dirty="0">
                <a:solidFill>
                  <a:srgbClr val="000413"/>
                </a:solidFill>
                <a:latin typeface="Arial"/>
                <a:cs typeface="Arial"/>
              </a:rPr>
              <a:t>	(Keseimbangan</a:t>
            </a:r>
            <a:r>
              <a:rPr sz="2400" b="1" spc="-110" dirty="0">
                <a:solidFill>
                  <a:srgbClr val="00041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413"/>
                </a:solidFill>
                <a:latin typeface="Arial"/>
                <a:cs typeface="Arial"/>
              </a:rPr>
              <a:t>Sementara)</a:t>
            </a:r>
            <a:r>
              <a:rPr sz="2400" b="1" spc="-90" dirty="0">
                <a:solidFill>
                  <a:srgbClr val="000413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000413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4276" y="1629155"/>
            <a:ext cx="4828540" cy="4681855"/>
          </a:xfrm>
          <a:custGeom>
            <a:avLst/>
            <a:gdLst/>
            <a:ahLst/>
            <a:cxnLst/>
            <a:rect l="l" t="t" r="r" b="b"/>
            <a:pathLst>
              <a:path w="4828540" h="4681855">
                <a:moveTo>
                  <a:pt x="0" y="0"/>
                </a:moveTo>
                <a:lnTo>
                  <a:pt x="0" y="4681728"/>
                </a:lnTo>
              </a:path>
              <a:path w="4828540" h="4681855">
                <a:moveTo>
                  <a:pt x="0" y="4681728"/>
                </a:moveTo>
                <a:lnTo>
                  <a:pt x="4828032" y="4681728"/>
                </a:lnTo>
              </a:path>
              <a:path w="4828540" h="4681855">
                <a:moveTo>
                  <a:pt x="2523744" y="432816"/>
                </a:moveTo>
                <a:lnTo>
                  <a:pt x="2523744" y="4681728"/>
                </a:lnTo>
              </a:path>
              <a:path w="4828540" h="4681855">
                <a:moveTo>
                  <a:pt x="0" y="1944624"/>
                </a:moveTo>
                <a:lnTo>
                  <a:pt x="2523744" y="1944624"/>
                </a:lnTo>
              </a:path>
              <a:path w="4828540" h="4681855">
                <a:moveTo>
                  <a:pt x="0" y="2737104"/>
                </a:moveTo>
                <a:lnTo>
                  <a:pt x="2523744" y="2737104"/>
                </a:lnTo>
              </a:path>
              <a:path w="4828540" h="4681855">
                <a:moveTo>
                  <a:pt x="722376" y="1082040"/>
                </a:moveTo>
                <a:lnTo>
                  <a:pt x="3243072" y="3383280"/>
                </a:lnTo>
              </a:path>
              <a:path w="4828540" h="4681855">
                <a:moveTo>
                  <a:pt x="1008888" y="576072"/>
                </a:moveTo>
                <a:lnTo>
                  <a:pt x="3529584" y="288036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68417" y="6320129"/>
            <a:ext cx="645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9590" y="1205560"/>
            <a:ext cx="5702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0168" y="6267703"/>
            <a:ext cx="13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84982" y="5886094"/>
            <a:ext cx="135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639" y="4230116"/>
            <a:ext cx="303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PE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6639" y="3437635"/>
            <a:ext cx="410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PE1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96746" y="2435478"/>
            <a:ext cx="20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06088" y="4883861"/>
            <a:ext cx="2019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57274" y="1858771"/>
            <a:ext cx="309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41979" y="1642313"/>
            <a:ext cx="135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58134" y="4158183"/>
            <a:ext cx="1758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58134" y="3298901"/>
            <a:ext cx="2819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E1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98283" y="6514592"/>
            <a:ext cx="1537970" cy="1651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00" dirty="0">
                <a:solidFill>
                  <a:srgbClr val="00AFEF"/>
                </a:solidFill>
                <a:latin typeface="Arial Black"/>
                <a:cs typeface="Arial Black"/>
              </a:rPr>
              <a:t>By</a:t>
            </a:r>
            <a:r>
              <a:rPr sz="900" spc="-10" dirty="0">
                <a:solidFill>
                  <a:srgbClr val="00AFEF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00AFEF"/>
                </a:solidFill>
                <a:latin typeface="Arial Black"/>
                <a:cs typeface="Arial Black"/>
              </a:rPr>
              <a:t>: BIDA</a:t>
            </a:r>
            <a:r>
              <a:rPr sz="900" spc="-70" dirty="0">
                <a:solidFill>
                  <a:srgbClr val="00AFEF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00AFEF"/>
                </a:solidFill>
                <a:latin typeface="Arial Black"/>
                <a:cs typeface="Arial Black"/>
              </a:rPr>
              <a:t>SARI,</a:t>
            </a:r>
            <a:r>
              <a:rPr sz="900" spc="275" dirty="0">
                <a:solidFill>
                  <a:srgbClr val="00AFEF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00AFEF"/>
                </a:solidFill>
                <a:latin typeface="Arial Black"/>
                <a:cs typeface="Arial Black"/>
              </a:rPr>
              <a:t>SP, </a:t>
            </a:r>
            <a:r>
              <a:rPr sz="900" spc="-25" dirty="0">
                <a:solidFill>
                  <a:srgbClr val="00AFEF"/>
                </a:solidFill>
                <a:latin typeface="Arial Black"/>
                <a:cs typeface="Arial Black"/>
              </a:rPr>
              <a:t>MSi</a:t>
            </a:r>
            <a:endParaRPr sz="9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69082" y="6320129"/>
            <a:ext cx="20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Q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21784" y="3160715"/>
            <a:ext cx="4857115" cy="17259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471170" marR="257810">
              <a:lnSpc>
                <a:spcPct val="99100"/>
              </a:lnSpc>
              <a:spcBef>
                <a:spcPts val="120"/>
              </a:spcBef>
            </a:pPr>
            <a:r>
              <a:rPr sz="1950" b="1" i="1" spc="-10" dirty="0">
                <a:solidFill>
                  <a:srgbClr val="FFFF00"/>
                </a:solidFill>
                <a:latin typeface="Arial"/>
                <a:cs typeface="Arial"/>
              </a:rPr>
              <a:t>Momentary</a:t>
            </a:r>
            <a:r>
              <a:rPr sz="1950" b="1" i="1" spc="2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00"/>
                </a:solidFill>
                <a:latin typeface="Arial"/>
                <a:cs typeface="Arial"/>
              </a:rPr>
              <a:t>equilibrium</a:t>
            </a:r>
            <a:r>
              <a:rPr sz="1850" b="1" spc="26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adalah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850" spc="5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70" dirty="0">
                <a:solidFill>
                  <a:srgbClr val="FFFFFF"/>
                </a:solidFill>
                <a:latin typeface="Times New Roman"/>
                <a:cs typeface="Times New Roman"/>
              </a:rPr>
              <a:t>jangka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45" dirty="0">
                <a:solidFill>
                  <a:srgbClr val="FFFFFF"/>
                </a:solidFill>
                <a:latin typeface="Times New Roman"/>
                <a:cs typeface="Times New Roman"/>
              </a:rPr>
              <a:t>waktu</a:t>
            </a:r>
            <a:r>
              <a:rPr sz="185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dimana</a:t>
            </a:r>
            <a:r>
              <a:rPr sz="185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Times New Roman"/>
                <a:cs typeface="Times New Roman"/>
              </a:rPr>
              <a:t>para</a:t>
            </a:r>
            <a:r>
              <a:rPr sz="185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penjual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tidak</a:t>
            </a:r>
            <a:r>
              <a:rPr sz="18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Times New Roman"/>
                <a:cs typeface="Times New Roman"/>
              </a:rPr>
              <a:t>dapat </a:t>
            </a:r>
            <a:r>
              <a:rPr sz="1850" spc="-20" dirty="0">
                <a:solidFill>
                  <a:srgbClr val="FFFFFF"/>
                </a:solidFill>
                <a:latin typeface="Times New Roman"/>
                <a:cs typeface="Times New Roman"/>
              </a:rPr>
              <a:t>menambah</a:t>
            </a:r>
            <a:r>
              <a:rPr sz="18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55" dirty="0">
                <a:solidFill>
                  <a:srgbClr val="FFFFFF"/>
                </a:solidFill>
                <a:latin typeface="Times New Roman"/>
                <a:cs typeface="Times New Roman"/>
              </a:rPr>
              <a:t>penawarannya</a:t>
            </a:r>
            <a:r>
              <a:rPr sz="185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Times New Roman"/>
                <a:cs typeface="Times New Roman"/>
              </a:rPr>
              <a:t>(fixed).</a:t>
            </a:r>
            <a:endParaRPr sz="1850">
              <a:latin typeface="Times New Roman"/>
              <a:cs typeface="Times New Roman"/>
            </a:endParaRPr>
          </a:p>
          <a:p>
            <a:pPr marL="471170">
              <a:lnSpc>
                <a:spcPts val="2210"/>
              </a:lnSpc>
            </a:pPr>
            <a:r>
              <a:rPr sz="1850" spc="-55" dirty="0">
                <a:solidFill>
                  <a:srgbClr val="FFFFFF"/>
                </a:solidFill>
                <a:latin typeface="Times New Roman"/>
                <a:cs typeface="Times New Roman"/>
              </a:rPr>
              <a:t>Penawarannya</a:t>
            </a:r>
            <a:r>
              <a:rPr sz="185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bersifat</a:t>
            </a:r>
            <a:r>
              <a:rPr sz="185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tidak</a:t>
            </a:r>
            <a:r>
              <a:rPr sz="185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60" dirty="0">
                <a:solidFill>
                  <a:srgbClr val="FFFFFF"/>
                </a:solidFill>
                <a:latin typeface="Times New Roman"/>
                <a:cs typeface="Times New Roman"/>
              </a:rPr>
              <a:t>elastis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Times New Roman"/>
                <a:cs typeface="Times New Roman"/>
              </a:rPr>
              <a:t>sempurna.</a:t>
            </a:r>
            <a:endParaRPr sz="1850">
              <a:latin typeface="Times New Roman"/>
              <a:cs typeface="Times New Roman"/>
            </a:endParaRPr>
          </a:p>
          <a:p>
            <a:pPr marL="471170">
              <a:lnSpc>
                <a:spcPts val="2215"/>
              </a:lnSpc>
              <a:spcBef>
                <a:spcPts val="15"/>
              </a:spcBef>
            </a:pPr>
            <a:r>
              <a:rPr sz="1850" spc="-75" dirty="0">
                <a:solidFill>
                  <a:srgbClr val="FFFFFF"/>
                </a:solidFill>
                <a:latin typeface="Times New Roman"/>
                <a:cs typeface="Times New Roman"/>
              </a:rPr>
              <a:t>Misalkan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20" dirty="0">
                <a:solidFill>
                  <a:srgbClr val="FFFFFF"/>
                </a:solidFill>
                <a:latin typeface="Times New Roman"/>
                <a:cs typeface="Times New Roman"/>
              </a:rPr>
              <a:t>pada</a:t>
            </a:r>
            <a:r>
              <a:rPr sz="185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70" dirty="0">
                <a:solidFill>
                  <a:srgbClr val="FFFFFF"/>
                </a:solidFill>
                <a:latin typeface="Times New Roman"/>
                <a:cs typeface="Times New Roman"/>
              </a:rPr>
              <a:t>mulanya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 jumlah</a:t>
            </a:r>
            <a:r>
              <a:rPr sz="185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1850" spc="-20" dirty="0">
                <a:solidFill>
                  <a:srgbClr val="FFFFFF"/>
                </a:solidFill>
                <a:latin typeface="Times New Roman"/>
                <a:cs typeface="Times New Roman"/>
              </a:rPr>
              <a:t> yang</a:t>
            </a:r>
            <a:endParaRPr sz="1850">
              <a:latin typeface="Times New Roman"/>
              <a:cs typeface="Times New Roman"/>
            </a:endParaRPr>
          </a:p>
          <a:p>
            <a:pPr marL="38100">
              <a:lnSpc>
                <a:spcPts val="2215"/>
              </a:lnSpc>
              <a:tabLst>
                <a:tab pos="471170" algn="l"/>
              </a:tabLst>
            </a:pPr>
            <a:r>
              <a:rPr sz="2700" spc="-37" baseline="15432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r>
              <a:rPr sz="2700" baseline="15432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diperjual</a:t>
            </a:r>
            <a:r>
              <a:rPr sz="18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belikan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 adalah</a:t>
            </a:r>
            <a:r>
              <a:rPr sz="185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dirty="0">
                <a:solidFill>
                  <a:srgbClr val="FFFFFF"/>
                </a:solidFill>
                <a:latin typeface="Times New Roman"/>
                <a:cs typeface="Times New Roman"/>
              </a:rPr>
              <a:t>Q.</a:t>
            </a:r>
            <a:r>
              <a:rPr sz="1850" spc="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85" dirty="0">
                <a:solidFill>
                  <a:srgbClr val="FFFFFF"/>
                </a:solidFill>
                <a:latin typeface="Times New Roman"/>
                <a:cs typeface="Times New Roman"/>
              </a:rPr>
              <a:t>Jika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35" dirty="0">
                <a:solidFill>
                  <a:srgbClr val="FFFFFF"/>
                </a:solidFill>
                <a:latin typeface="Times New Roman"/>
                <a:cs typeface="Times New Roman"/>
              </a:rPr>
              <a:t>terjadi</a:t>
            </a:r>
            <a:r>
              <a:rPr sz="185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Times New Roman"/>
                <a:cs typeface="Times New Roman"/>
              </a:rPr>
              <a:t>kenaikan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80890" y="4863210"/>
            <a:ext cx="4144010" cy="1151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sz="1850" spc="-10" dirty="0">
                <a:solidFill>
                  <a:srgbClr val="FFFFFF"/>
                </a:solidFill>
                <a:latin typeface="Times New Roman"/>
                <a:cs typeface="Times New Roman"/>
              </a:rPr>
              <a:t>permintaan 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185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75" dirty="0">
                <a:solidFill>
                  <a:srgbClr val="FFFFFF"/>
                </a:solidFill>
                <a:latin typeface="Times New Roman"/>
                <a:cs typeface="Times New Roman"/>
              </a:rPr>
              <a:t>DD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menjadi </a:t>
            </a:r>
            <a:r>
              <a:rPr sz="1850" dirty="0">
                <a:solidFill>
                  <a:srgbClr val="FFFFFF"/>
                </a:solidFill>
                <a:latin typeface="Times New Roman"/>
                <a:cs typeface="Times New Roman"/>
              </a:rPr>
              <a:t>D1D1.</a:t>
            </a:r>
            <a:r>
              <a:rPr sz="1850" spc="3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Times New Roman"/>
                <a:cs typeface="Times New Roman"/>
              </a:rPr>
              <a:t>Dalam 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masa</a:t>
            </a:r>
            <a:r>
              <a:rPr sz="185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7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 sangat </a:t>
            </a:r>
            <a:r>
              <a:rPr sz="1850" spc="-55" dirty="0">
                <a:solidFill>
                  <a:srgbClr val="FFFFFF"/>
                </a:solidFill>
                <a:latin typeface="Times New Roman"/>
                <a:cs typeface="Times New Roman"/>
              </a:rPr>
              <a:t>singkat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45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barang </a:t>
            </a:r>
            <a:r>
              <a:rPr sz="1850" spc="-10" dirty="0">
                <a:solidFill>
                  <a:srgbClr val="FFFFFF"/>
                </a:solidFill>
                <a:latin typeface="Times New Roman"/>
                <a:cs typeface="Times New Roman"/>
              </a:rPr>
              <a:t>tidak dapat</a:t>
            </a:r>
            <a:r>
              <a:rPr sz="18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30" dirty="0">
                <a:solidFill>
                  <a:srgbClr val="FFFFFF"/>
                </a:solidFill>
                <a:latin typeface="Times New Roman"/>
                <a:cs typeface="Times New Roman"/>
              </a:rPr>
              <a:t>ditambah,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maka</a:t>
            </a:r>
            <a:r>
              <a:rPr sz="185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25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r>
              <a:rPr sz="185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Times New Roman"/>
                <a:cs typeface="Times New Roman"/>
              </a:rPr>
              <a:t>mengalami 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kenaikan</a:t>
            </a:r>
            <a:r>
              <a:rPr sz="18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7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18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tinggi</a:t>
            </a:r>
            <a:r>
              <a:rPr sz="185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(dari</a:t>
            </a:r>
            <a:r>
              <a:rPr sz="185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dirty="0">
                <a:solidFill>
                  <a:srgbClr val="FFFFFF"/>
                </a:solidFill>
                <a:latin typeface="Times New Roman"/>
                <a:cs typeface="Times New Roman"/>
              </a:rPr>
              <a:t>PE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50" dirty="0">
                <a:solidFill>
                  <a:srgbClr val="FFFFFF"/>
                </a:solidFill>
                <a:latin typeface="Times New Roman"/>
                <a:cs typeface="Times New Roman"/>
              </a:rPr>
              <a:t>menjadi</a:t>
            </a:r>
            <a:r>
              <a:rPr sz="185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50" spc="-20" dirty="0">
                <a:solidFill>
                  <a:srgbClr val="FFFFFF"/>
                </a:solidFill>
                <a:latin typeface="Times New Roman"/>
                <a:cs typeface="Times New Roman"/>
              </a:rPr>
              <a:t>PE1)</a:t>
            </a:r>
            <a:endParaRPr sz="1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663" y="5373623"/>
            <a:ext cx="3996054" cy="1015365"/>
          </a:xfrm>
          <a:prstGeom prst="rect">
            <a:avLst/>
          </a:prstGeom>
          <a:solidFill>
            <a:srgbClr val="85DFFF"/>
          </a:solidFill>
        </p:spPr>
        <p:txBody>
          <a:bodyPr vert="horz" wrap="square" lIns="0" tIns="29209" rIns="0" bIns="0" rtlCol="0">
            <a:spAutoFit/>
          </a:bodyPr>
          <a:lstStyle/>
          <a:p>
            <a:pPr marL="90805" marR="180975" indent="-6350">
              <a:lnSpc>
                <a:spcPct val="100000"/>
              </a:lnSpc>
              <a:spcBef>
                <a:spcPts val="229"/>
              </a:spcBef>
              <a:buSzPct val="95000"/>
              <a:buChar char="•"/>
              <a:tabLst>
                <a:tab pos="181610" algn="l"/>
              </a:tabLst>
            </a:pPr>
            <a:r>
              <a:rPr sz="2000" spc="-60" dirty="0">
                <a:solidFill>
                  <a:srgbClr val="000413"/>
                </a:solidFill>
                <a:latin typeface="Times New Roman"/>
                <a:cs typeface="Times New Roman"/>
              </a:rPr>
              <a:t>	Jumlah</a:t>
            </a:r>
            <a:r>
              <a:rPr sz="2000" spc="-6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000413"/>
                </a:solidFill>
                <a:latin typeface="Times New Roman"/>
                <a:cs typeface="Times New Roman"/>
              </a:rPr>
              <a:t>penawaran </a:t>
            </a:r>
            <a:r>
              <a:rPr sz="2000" spc="-10" dirty="0">
                <a:solidFill>
                  <a:srgbClr val="000413"/>
                </a:solidFill>
                <a:latin typeface="Times New Roman"/>
                <a:cs typeface="Times New Roman"/>
              </a:rPr>
              <a:t>ditingkatkan, </a:t>
            </a:r>
            <a:r>
              <a:rPr sz="2000" spc="-45" dirty="0">
                <a:solidFill>
                  <a:srgbClr val="000413"/>
                </a:solidFill>
                <a:latin typeface="Times New Roman"/>
                <a:cs typeface="Times New Roman"/>
              </a:rPr>
              <a:t>keseimbangan</a:t>
            </a:r>
            <a:r>
              <a:rPr sz="2000" spc="-4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000413"/>
                </a:solidFill>
                <a:latin typeface="Times New Roman"/>
                <a:cs typeface="Times New Roman"/>
              </a:rPr>
              <a:t>harga</a:t>
            </a:r>
            <a:r>
              <a:rPr sz="2000" spc="-7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413"/>
                </a:solidFill>
                <a:latin typeface="Times New Roman"/>
                <a:cs typeface="Times New Roman"/>
              </a:rPr>
              <a:t>berubah</a:t>
            </a:r>
            <a:r>
              <a:rPr sz="2000" spc="-6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spc="-30" dirty="0">
                <a:solidFill>
                  <a:srgbClr val="000413"/>
                </a:solidFill>
                <a:latin typeface="Times New Roman"/>
                <a:cs typeface="Times New Roman"/>
              </a:rPr>
              <a:t>menjadi </a:t>
            </a:r>
            <a:r>
              <a:rPr sz="2000" spc="-40" dirty="0">
                <a:solidFill>
                  <a:srgbClr val="000413"/>
                </a:solidFill>
                <a:latin typeface="Times New Roman"/>
                <a:cs typeface="Times New Roman"/>
              </a:rPr>
              <a:t>keseimbangan</a:t>
            </a:r>
            <a:r>
              <a:rPr sz="2000" spc="-3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000413"/>
                </a:solidFill>
                <a:latin typeface="Times New Roman"/>
                <a:cs typeface="Times New Roman"/>
              </a:rPr>
              <a:t>jangka</a:t>
            </a:r>
            <a:r>
              <a:rPr sz="2000" spc="-4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0413"/>
                </a:solidFill>
                <a:latin typeface="Times New Roman"/>
                <a:cs typeface="Times New Roman"/>
              </a:rPr>
              <a:t>pendek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21127" y="2357069"/>
            <a:ext cx="135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7427" y="2375916"/>
            <a:ext cx="2231390" cy="2319655"/>
          </a:xfrm>
          <a:custGeom>
            <a:avLst/>
            <a:gdLst/>
            <a:ahLst/>
            <a:cxnLst/>
            <a:rect l="l" t="t" r="r" b="b"/>
            <a:pathLst>
              <a:path w="2231390" h="2319654">
                <a:moveTo>
                  <a:pt x="1368552" y="1197864"/>
                </a:moveTo>
                <a:lnTo>
                  <a:pt x="0" y="1197864"/>
                </a:lnTo>
              </a:path>
              <a:path w="2231390" h="2319654">
                <a:moveTo>
                  <a:pt x="0" y="0"/>
                </a:moveTo>
                <a:lnTo>
                  <a:pt x="0" y="2319528"/>
                </a:lnTo>
              </a:path>
              <a:path w="2231390" h="2319654">
                <a:moveTo>
                  <a:pt x="0" y="2319528"/>
                </a:moveTo>
                <a:lnTo>
                  <a:pt x="2100072" y="2319528"/>
                </a:lnTo>
              </a:path>
              <a:path w="2231390" h="2319654">
                <a:moveTo>
                  <a:pt x="618744" y="2060448"/>
                </a:moveTo>
                <a:lnTo>
                  <a:pt x="2231136" y="128016"/>
                </a:lnTo>
              </a:path>
              <a:path w="2231390" h="2319654">
                <a:moveTo>
                  <a:pt x="420624" y="838200"/>
                </a:moveTo>
                <a:lnTo>
                  <a:pt x="1682496" y="2124456"/>
                </a:lnTo>
              </a:path>
              <a:path w="2231390" h="2319654">
                <a:moveTo>
                  <a:pt x="1051560" y="1487424"/>
                </a:moveTo>
                <a:lnTo>
                  <a:pt x="0" y="1487424"/>
                </a:lnTo>
              </a:path>
              <a:path w="2231390" h="2319654">
                <a:moveTo>
                  <a:pt x="1051560" y="1484376"/>
                </a:moveTo>
                <a:lnTo>
                  <a:pt x="1051560" y="231952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2919" y="621791"/>
            <a:ext cx="3672840" cy="768350"/>
          </a:xfrm>
          <a:prstGeom prst="rect">
            <a:avLst/>
          </a:prstGeom>
          <a:solidFill>
            <a:srgbClr val="FFFF66"/>
          </a:solidFill>
        </p:spPr>
        <p:txBody>
          <a:bodyPr vert="horz" wrap="square" lIns="0" tIns="20320" rIns="0" bIns="0" rtlCol="0">
            <a:spAutoFit/>
          </a:bodyPr>
          <a:lstStyle/>
          <a:p>
            <a:pPr marL="272415">
              <a:lnSpc>
                <a:spcPct val="100000"/>
              </a:lnSpc>
              <a:spcBef>
                <a:spcPts val="160"/>
              </a:spcBef>
            </a:pPr>
            <a:r>
              <a:rPr sz="2400" b="1" spc="-50" dirty="0">
                <a:solidFill>
                  <a:srgbClr val="000413"/>
                </a:solidFill>
                <a:latin typeface="Times New Roman"/>
                <a:cs typeface="Times New Roman"/>
              </a:rPr>
              <a:t>Short</a:t>
            </a:r>
            <a:r>
              <a:rPr sz="2400" b="1" spc="-9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413"/>
                </a:solidFill>
                <a:latin typeface="Times New Roman"/>
                <a:cs typeface="Times New Roman"/>
              </a:rPr>
              <a:t>Run</a:t>
            </a:r>
            <a:r>
              <a:rPr sz="2400" b="1" spc="-9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413"/>
                </a:solidFill>
                <a:latin typeface="Times New Roman"/>
                <a:cs typeface="Times New Roman"/>
              </a:rPr>
              <a:t>Equilibrium</a:t>
            </a:r>
            <a:r>
              <a:rPr sz="2400" b="1" spc="-9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000413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360680">
              <a:lnSpc>
                <a:spcPct val="100000"/>
              </a:lnSpc>
              <a:spcBef>
                <a:spcPts val="40"/>
              </a:spcBef>
            </a:pPr>
            <a:r>
              <a:rPr sz="2000" spc="-40" dirty="0">
                <a:solidFill>
                  <a:srgbClr val="000413"/>
                </a:solidFill>
                <a:latin typeface="Times New Roman"/>
                <a:cs typeface="Times New Roman"/>
              </a:rPr>
              <a:t>Keseimbangan</a:t>
            </a:r>
            <a:r>
              <a:rPr sz="2000" spc="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000413"/>
                </a:solidFill>
                <a:latin typeface="Times New Roman"/>
                <a:cs typeface="Times New Roman"/>
              </a:rPr>
              <a:t>Jangka</a:t>
            </a:r>
            <a:r>
              <a:rPr sz="2000" spc="-4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0413"/>
                </a:solidFill>
                <a:latin typeface="Times New Roman"/>
                <a:cs typeface="Times New Roman"/>
              </a:rPr>
              <a:t>Pendek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3320" y="2004516"/>
            <a:ext cx="5695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000" y="4322826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6515" algn="ctr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3327" y="3028950"/>
            <a:ext cx="20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97555" y="3950284"/>
            <a:ext cx="3098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3952" y="2647899"/>
            <a:ext cx="3098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25524" y="2964179"/>
            <a:ext cx="1262380" cy="1737360"/>
          </a:xfrm>
          <a:custGeom>
            <a:avLst/>
            <a:gdLst/>
            <a:ahLst/>
            <a:cxnLst/>
            <a:rect l="l" t="t" r="r" b="b"/>
            <a:pathLst>
              <a:path w="1262380" h="1737360">
                <a:moveTo>
                  <a:pt x="0" y="0"/>
                </a:moveTo>
                <a:lnTo>
                  <a:pt x="1261871" y="1286256"/>
                </a:lnTo>
              </a:path>
              <a:path w="1262380" h="1737360">
                <a:moveTo>
                  <a:pt x="600456" y="576072"/>
                </a:moveTo>
                <a:lnTo>
                  <a:pt x="600456" y="1737360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04694" y="4324350"/>
            <a:ext cx="20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204"/>
              </a:spcBef>
            </a:pPr>
            <a:r>
              <a:rPr dirty="0">
                <a:solidFill>
                  <a:srgbClr val="00AFEF"/>
                </a:solidFill>
              </a:rPr>
              <a:t>By</a:t>
            </a:r>
            <a:r>
              <a:rPr spc="-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: BIDA</a:t>
            </a:r>
            <a:r>
              <a:rPr spc="-7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SARI,</a:t>
            </a:r>
            <a:r>
              <a:rPr spc="27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SP, </a:t>
            </a:r>
            <a:r>
              <a:rPr spc="-25" dirty="0">
                <a:solidFill>
                  <a:srgbClr val="00AFEF"/>
                </a:solidFill>
              </a:rPr>
              <a:t>MSi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58267" y="3289046"/>
            <a:ext cx="409575" cy="744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marR="5080" indent="-71755">
              <a:lnSpc>
                <a:spcPct val="1309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PE1 PE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58873" y="4670501"/>
            <a:ext cx="15824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9960" algn="l"/>
              </a:tabLst>
            </a:pPr>
            <a:r>
              <a:rPr sz="2700" spc="112" baseline="1543" dirty="0">
                <a:solidFill>
                  <a:srgbClr val="FFFFFF"/>
                </a:solidFill>
                <a:latin typeface="Times New Roman"/>
                <a:cs typeface="Times New Roman"/>
              </a:rPr>
              <a:t>Q</a:t>
            </a:r>
            <a:r>
              <a:rPr sz="2700" spc="652" baseline="1543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700" spc="-37" baseline="1543" dirty="0">
                <a:solidFill>
                  <a:srgbClr val="FFFFFF"/>
                </a:solidFill>
                <a:latin typeface="Times New Roman"/>
                <a:cs typeface="Times New Roman"/>
              </a:rPr>
              <a:t>Q1</a:t>
            </a:r>
            <a:r>
              <a:rPr sz="2700" baseline="1543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800" spc="-45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36490" y="1283970"/>
            <a:ext cx="4417060" cy="617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335"/>
              </a:lnSpc>
              <a:spcBef>
                <a:spcPts val="90"/>
              </a:spcBef>
            </a:pP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Dalam</a:t>
            </a:r>
            <a:r>
              <a:rPr sz="195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Shot</a:t>
            </a:r>
            <a:r>
              <a:rPr sz="195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Run</a:t>
            </a:r>
            <a:r>
              <a:rPr sz="195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Equilibrium</a:t>
            </a:r>
            <a:r>
              <a:rPr sz="195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25" dirty="0">
                <a:solidFill>
                  <a:srgbClr val="FFFFFF"/>
                </a:solidFill>
                <a:latin typeface="Times New Roman"/>
                <a:cs typeface="Times New Roman"/>
              </a:rPr>
              <a:t>kapasitas</a:t>
            </a:r>
            <a:r>
              <a:rPr sz="1950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alat-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ts val="2335"/>
              </a:lnSpc>
              <a:spcBef>
                <a:spcPts val="5"/>
              </a:spcBef>
            </a:pP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alat</a:t>
            </a:r>
            <a:r>
              <a:rPr sz="19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produksi</a:t>
            </a:r>
            <a:r>
              <a:rPr sz="195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3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 ada</a:t>
            </a:r>
            <a:r>
              <a:rPr sz="195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tidak</a:t>
            </a:r>
            <a:r>
              <a:rPr sz="19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dapat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 ditambah.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36490" y="1878583"/>
            <a:ext cx="441261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44220" algn="l"/>
                <a:tab pos="1607185" algn="l"/>
                <a:tab pos="3003550" algn="l"/>
                <a:tab pos="3875404" algn="l"/>
              </a:tabLst>
            </a:pPr>
            <a:r>
              <a:rPr sz="1950" spc="-20" dirty="0">
                <a:solidFill>
                  <a:srgbClr val="FFFFFF"/>
                </a:solidFill>
                <a:latin typeface="Times New Roman"/>
                <a:cs typeface="Times New Roman"/>
              </a:rPr>
              <a:t>Tapi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setiap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perusahaan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masih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dapat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36490" y="2173935"/>
            <a:ext cx="4416425" cy="621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76655" algn="l"/>
                <a:tab pos="2152650" algn="l"/>
                <a:tab pos="2975610" algn="l"/>
                <a:tab pos="3963670" algn="l"/>
              </a:tabLst>
            </a:pP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menaikkan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produksi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dengan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kapasitas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7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950" spc="-20" dirty="0">
                <a:solidFill>
                  <a:srgbClr val="FFFFFF"/>
                </a:solidFill>
                <a:latin typeface="Times New Roman"/>
                <a:cs typeface="Times New Roman"/>
              </a:rPr>
              <a:t>tersedia</a:t>
            </a:r>
            <a:r>
              <a:rPr sz="19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itu</a:t>
            </a:r>
            <a:r>
              <a:rPr sz="19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dengan</a:t>
            </a:r>
            <a:r>
              <a:rPr sz="195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cara</a:t>
            </a:r>
            <a:r>
              <a:rPr sz="195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30" dirty="0">
                <a:solidFill>
                  <a:srgbClr val="FFFFFF"/>
                </a:solidFill>
                <a:latin typeface="Times New Roman"/>
                <a:cs typeface="Times New Roman"/>
              </a:rPr>
              <a:t>menggunakan</a:t>
            </a:r>
            <a:r>
              <a:rPr sz="195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faktor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36490" y="2768853"/>
            <a:ext cx="4414520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091565" algn="l"/>
                <a:tab pos="2159000" algn="l"/>
                <a:tab pos="2988310" algn="l"/>
                <a:tab pos="3820160" algn="l"/>
              </a:tabLst>
            </a:pP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produksi,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termasuk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modal,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45" dirty="0">
                <a:solidFill>
                  <a:srgbClr val="FFFFFF"/>
                </a:solidFill>
                <a:latin typeface="Times New Roman"/>
                <a:cs typeface="Times New Roman"/>
              </a:rPr>
              <a:t>secara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36490" y="3067939"/>
            <a:ext cx="4413250" cy="1212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99900"/>
              </a:lnSpc>
              <a:spcBef>
                <a:spcPts val="95"/>
              </a:spcBef>
            </a:pP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lebih</a:t>
            </a:r>
            <a:r>
              <a:rPr sz="1950" spc="20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intensif,</a:t>
            </a:r>
            <a:r>
              <a:rPr sz="1950" spc="21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antara</a:t>
            </a:r>
            <a:r>
              <a:rPr sz="1950" spc="204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lain</a:t>
            </a:r>
            <a:r>
              <a:rPr sz="1950" spc="20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caranya</a:t>
            </a:r>
            <a:r>
              <a:rPr sz="1950" spc="21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spc="-30" dirty="0">
                <a:solidFill>
                  <a:srgbClr val="FFFFFF"/>
                </a:solidFill>
                <a:latin typeface="Times New Roman"/>
                <a:cs typeface="Times New Roman"/>
              </a:rPr>
              <a:t>ialah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memperpanjang</a:t>
            </a:r>
            <a:r>
              <a:rPr sz="1950" spc="29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jam</a:t>
            </a:r>
            <a:r>
              <a:rPr sz="1950" spc="29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kerja,</a:t>
            </a:r>
            <a:r>
              <a:rPr sz="1950" spc="30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spc="-35" dirty="0">
                <a:solidFill>
                  <a:srgbClr val="FFFFFF"/>
                </a:solidFill>
                <a:latin typeface="Times New Roman"/>
                <a:cs typeface="Times New Roman"/>
              </a:rPr>
              <a:t>memperbaiki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manajemen</a:t>
            </a:r>
            <a:r>
              <a:rPr sz="1950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produksi,</a:t>
            </a:r>
            <a:r>
              <a:rPr sz="1950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menggunakan</a:t>
            </a:r>
            <a:r>
              <a:rPr sz="1950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tenaga kerja</a:t>
            </a:r>
            <a:r>
              <a:rPr sz="19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lebih</a:t>
            </a:r>
            <a:r>
              <a:rPr sz="19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efektif</a:t>
            </a:r>
            <a:r>
              <a:rPr sz="195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sz="195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Times New Roman"/>
                <a:cs typeface="Times New Roman"/>
              </a:rPr>
              <a:t>sebagainya.</a:t>
            </a:r>
            <a:r>
              <a:rPr sz="19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Usaha</a:t>
            </a:r>
            <a:r>
              <a:rPr sz="19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25" dirty="0">
                <a:solidFill>
                  <a:srgbClr val="FFFFFF"/>
                </a:solidFill>
                <a:latin typeface="Times New Roman"/>
                <a:cs typeface="Times New Roman"/>
              </a:rPr>
              <a:t>ini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36490" y="4256608"/>
            <a:ext cx="4413250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8975" algn="l"/>
                <a:tab pos="1993900" algn="l"/>
                <a:tab pos="3076575" algn="l"/>
                <a:tab pos="3957320" algn="l"/>
              </a:tabLst>
            </a:pPr>
            <a:r>
              <a:rPr sz="1950" spc="-20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menambah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produksi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950" spc="-70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36490" y="4552950"/>
            <a:ext cx="4412615" cy="3219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50" spc="-45" dirty="0">
                <a:solidFill>
                  <a:srgbClr val="FFFFFF"/>
                </a:solidFill>
                <a:latin typeface="Times New Roman"/>
                <a:cs typeface="Times New Roman"/>
              </a:rPr>
              <a:t>ditawarkan.</a:t>
            </a:r>
            <a:r>
              <a:rPr sz="195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Namun</a:t>
            </a:r>
            <a:r>
              <a:rPr sz="195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pertambahan</a:t>
            </a:r>
            <a:r>
              <a:rPr sz="195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itu</a:t>
            </a:r>
            <a:r>
              <a:rPr sz="195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tidaklah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36490" y="4851349"/>
            <a:ext cx="4417695" cy="1511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terlalu</a:t>
            </a:r>
            <a:r>
              <a:rPr sz="1950" spc="33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besar.</a:t>
            </a:r>
            <a:r>
              <a:rPr sz="1950" spc="335" dirty="0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Karena</a:t>
            </a:r>
            <a:r>
              <a:rPr sz="1950" spc="33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produksi</a:t>
            </a:r>
            <a:r>
              <a:rPr sz="1950" spc="34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dapat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ditambah</a:t>
            </a:r>
            <a:r>
              <a:rPr sz="195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19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80" dirty="0">
                <a:solidFill>
                  <a:srgbClr val="FFFFFF"/>
                </a:solidFill>
                <a:latin typeface="Times New Roman"/>
                <a:cs typeface="Times New Roman"/>
              </a:rPr>
              <a:t>Q</a:t>
            </a:r>
            <a:r>
              <a:rPr sz="19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menjadi</a:t>
            </a:r>
            <a:r>
              <a:rPr sz="19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Q1</a:t>
            </a:r>
            <a:r>
              <a:rPr sz="19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maka</a:t>
            </a:r>
            <a:r>
              <a:rPr sz="19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30" dirty="0">
                <a:solidFill>
                  <a:srgbClr val="FFFFFF"/>
                </a:solidFill>
                <a:latin typeface="Times New Roman"/>
                <a:cs typeface="Times New Roman"/>
              </a:rPr>
              <a:t>kenaikan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r>
              <a:rPr sz="1950" spc="4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1950" spc="4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85" dirty="0">
                <a:solidFill>
                  <a:srgbClr val="FFFFFF"/>
                </a:solidFill>
                <a:latin typeface="Times New Roman"/>
                <a:cs typeface="Times New Roman"/>
              </a:rPr>
              <a:t>DD</a:t>
            </a:r>
            <a:r>
              <a:rPr sz="1950" spc="45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menjadi</a:t>
            </a:r>
            <a:r>
              <a:rPr sz="1950" spc="4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D1D1</a:t>
            </a:r>
            <a:r>
              <a:rPr sz="1950" spc="4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tidak menaikan</a:t>
            </a:r>
            <a:r>
              <a:rPr sz="195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r>
              <a:rPr sz="19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sebesar</a:t>
            </a:r>
            <a:r>
              <a:rPr sz="195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seperti</a:t>
            </a:r>
            <a:r>
              <a:rPr sz="195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195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berlaku </a:t>
            </a:r>
            <a:r>
              <a:rPr sz="1950" spc="-40" dirty="0">
                <a:solidFill>
                  <a:srgbClr val="FFFFFF"/>
                </a:solidFill>
                <a:latin typeface="Times New Roman"/>
                <a:cs typeface="Times New Roman"/>
              </a:rPr>
              <a:t>dalam</a:t>
            </a:r>
            <a:r>
              <a:rPr sz="195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45" dirty="0">
                <a:solidFill>
                  <a:srgbClr val="FFFFFF"/>
                </a:solidFill>
                <a:latin typeface="Times New Roman"/>
                <a:cs typeface="Times New Roman"/>
              </a:rPr>
              <a:t>masa</a:t>
            </a:r>
            <a:r>
              <a:rPr sz="1950" spc="-70" dirty="0">
                <a:solidFill>
                  <a:srgbClr val="FFFFFF"/>
                </a:solidFill>
                <a:latin typeface="Times New Roman"/>
                <a:cs typeface="Times New Roman"/>
              </a:rPr>
              <a:t> yang</a:t>
            </a:r>
            <a:r>
              <a:rPr sz="19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20" dirty="0">
                <a:solidFill>
                  <a:srgbClr val="FFFFFF"/>
                </a:solidFill>
                <a:latin typeface="Times New Roman"/>
                <a:cs typeface="Times New Roman"/>
              </a:rPr>
              <a:t>amat</a:t>
            </a:r>
            <a:r>
              <a:rPr sz="195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50" spc="-10" dirty="0">
                <a:solidFill>
                  <a:srgbClr val="FFFFFF"/>
                </a:solidFill>
                <a:latin typeface="Times New Roman"/>
                <a:cs typeface="Times New Roman"/>
              </a:rPr>
              <a:t>singkat.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240" y="548640"/>
            <a:ext cx="3526790" cy="771525"/>
          </a:xfrm>
          <a:prstGeom prst="rect">
            <a:avLst/>
          </a:prstGeom>
          <a:solidFill>
            <a:srgbClr val="FFFF66"/>
          </a:solidFill>
        </p:spPr>
        <p:txBody>
          <a:bodyPr vert="horz" wrap="square" lIns="0" tIns="22225" rIns="0" bIns="0" rtlCol="0">
            <a:spAutoFit/>
          </a:bodyPr>
          <a:lstStyle/>
          <a:p>
            <a:pPr marL="200660">
              <a:lnSpc>
                <a:spcPct val="100000"/>
              </a:lnSpc>
              <a:spcBef>
                <a:spcPts val="175"/>
              </a:spcBef>
            </a:pPr>
            <a:r>
              <a:rPr sz="2400" b="1" dirty="0">
                <a:solidFill>
                  <a:srgbClr val="000413"/>
                </a:solidFill>
                <a:latin typeface="Times New Roman"/>
                <a:cs typeface="Times New Roman"/>
              </a:rPr>
              <a:t>Long</a:t>
            </a:r>
            <a:r>
              <a:rPr sz="2400" b="1" spc="-6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413"/>
                </a:solidFill>
                <a:latin typeface="Times New Roman"/>
                <a:cs typeface="Times New Roman"/>
              </a:rPr>
              <a:t>Run</a:t>
            </a:r>
            <a:r>
              <a:rPr sz="2400" b="1" spc="-7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413"/>
                </a:solidFill>
                <a:latin typeface="Times New Roman"/>
                <a:cs typeface="Times New Roman"/>
              </a:rPr>
              <a:t>Equilibrium</a:t>
            </a:r>
            <a:r>
              <a:rPr sz="2400" b="1" spc="-3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000413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40"/>
              </a:spcBef>
            </a:pPr>
            <a:r>
              <a:rPr sz="2000" spc="-35" dirty="0">
                <a:solidFill>
                  <a:srgbClr val="000413"/>
                </a:solidFill>
                <a:latin typeface="Times New Roman"/>
                <a:cs typeface="Times New Roman"/>
              </a:rPr>
              <a:t>Keseimbangan</a:t>
            </a:r>
            <a:r>
              <a:rPr sz="2000" spc="-1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spc="-85" dirty="0">
                <a:solidFill>
                  <a:srgbClr val="000413"/>
                </a:solidFill>
                <a:latin typeface="Times New Roman"/>
                <a:cs typeface="Times New Roman"/>
              </a:rPr>
              <a:t>Jangka</a:t>
            </a:r>
            <a:r>
              <a:rPr sz="2000" spc="-4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000413"/>
                </a:solidFill>
                <a:latin typeface="Times New Roman"/>
                <a:cs typeface="Times New Roman"/>
              </a:rPr>
              <a:t>Panjang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15355" y="2171700"/>
            <a:ext cx="2459990" cy="2484120"/>
          </a:xfrm>
          <a:custGeom>
            <a:avLst/>
            <a:gdLst/>
            <a:ahLst/>
            <a:cxnLst/>
            <a:rect l="l" t="t" r="r" b="b"/>
            <a:pathLst>
              <a:path w="2459990" h="2484120">
                <a:moveTo>
                  <a:pt x="1371600" y="1402079"/>
                </a:moveTo>
                <a:lnTo>
                  <a:pt x="1371600" y="2484120"/>
                </a:lnTo>
              </a:path>
              <a:path w="2459990" h="2484120">
                <a:moveTo>
                  <a:pt x="0" y="0"/>
                </a:moveTo>
                <a:lnTo>
                  <a:pt x="0" y="2353056"/>
                </a:lnTo>
              </a:path>
              <a:path w="2459990" h="2484120">
                <a:moveTo>
                  <a:pt x="0" y="2353056"/>
                </a:moveTo>
                <a:lnTo>
                  <a:pt x="2106168" y="2353056"/>
                </a:lnTo>
              </a:path>
              <a:path w="2459990" h="2484120">
                <a:moveTo>
                  <a:pt x="283464" y="914400"/>
                </a:moveTo>
                <a:lnTo>
                  <a:pt x="1548384" y="2221992"/>
                </a:lnTo>
              </a:path>
              <a:path w="2459990" h="2484120">
                <a:moveTo>
                  <a:pt x="682752" y="655320"/>
                </a:moveTo>
                <a:lnTo>
                  <a:pt x="1947672" y="1959864"/>
                </a:lnTo>
              </a:path>
              <a:path w="2459990" h="2484120">
                <a:moveTo>
                  <a:pt x="210312" y="1828800"/>
                </a:moveTo>
                <a:lnTo>
                  <a:pt x="2459736" y="914400"/>
                </a:lnTo>
              </a:path>
              <a:path w="2459990" h="2484120">
                <a:moveTo>
                  <a:pt x="911352" y="1566672"/>
                </a:moveTo>
                <a:lnTo>
                  <a:pt x="0" y="1566672"/>
                </a:lnTo>
              </a:path>
              <a:path w="2459990" h="2484120">
                <a:moveTo>
                  <a:pt x="1335024" y="1371600"/>
                </a:moveTo>
                <a:lnTo>
                  <a:pt x="3048" y="1371600"/>
                </a:lnTo>
              </a:path>
              <a:path w="2459990" h="2484120">
                <a:moveTo>
                  <a:pt x="914400" y="1566672"/>
                </a:moveTo>
                <a:lnTo>
                  <a:pt x="914400" y="2353056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56046" y="1859991"/>
            <a:ext cx="5695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204"/>
              </a:spcBef>
            </a:pPr>
            <a:r>
              <a:rPr dirty="0">
                <a:solidFill>
                  <a:srgbClr val="00AFEF"/>
                </a:solidFill>
              </a:rPr>
              <a:t>By</a:t>
            </a:r>
            <a:r>
              <a:rPr spc="-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: BIDA</a:t>
            </a:r>
            <a:r>
              <a:rPr spc="-7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SARI,</a:t>
            </a:r>
            <a:r>
              <a:rPr spc="27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SP, </a:t>
            </a:r>
            <a:r>
              <a:rPr spc="-25" dirty="0">
                <a:solidFill>
                  <a:srgbClr val="00AFEF"/>
                </a:solidFill>
              </a:rPr>
              <a:t>MSi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19928" y="3950334"/>
            <a:ext cx="9055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33106" y="2796666"/>
            <a:ext cx="135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65089" y="2834132"/>
            <a:ext cx="20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92365" y="3876802"/>
            <a:ext cx="309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86347" y="2447620"/>
            <a:ext cx="3098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D1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90029" y="4164838"/>
            <a:ext cx="20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42103" y="5300471"/>
            <a:ext cx="4178935" cy="917575"/>
          </a:xfrm>
          <a:prstGeom prst="rect">
            <a:avLst/>
          </a:prstGeom>
          <a:solidFill>
            <a:srgbClr val="85DFFF"/>
          </a:solidFill>
        </p:spPr>
        <p:txBody>
          <a:bodyPr vert="horz" wrap="square" lIns="0" tIns="29845" rIns="0" bIns="0" rtlCol="0">
            <a:spAutoFit/>
          </a:bodyPr>
          <a:lstStyle/>
          <a:p>
            <a:pPr marL="93980" marR="188595" indent="-6985">
              <a:lnSpc>
                <a:spcPct val="100000"/>
              </a:lnSpc>
              <a:spcBef>
                <a:spcPts val="235"/>
              </a:spcBef>
              <a:buSzPct val="94444"/>
              <a:buChar char="•"/>
              <a:tabLst>
                <a:tab pos="175895" algn="l"/>
              </a:tabLst>
            </a:pPr>
            <a:r>
              <a:rPr sz="1800" spc="-70" dirty="0">
                <a:solidFill>
                  <a:srgbClr val="000413"/>
                </a:solidFill>
                <a:latin typeface="Times New Roman"/>
                <a:cs typeface="Times New Roman"/>
              </a:rPr>
              <a:t>	Jika</a:t>
            </a:r>
            <a:r>
              <a:rPr sz="1800" spc="-4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35" dirty="0">
                <a:solidFill>
                  <a:srgbClr val="000413"/>
                </a:solidFill>
                <a:latin typeface="Times New Roman"/>
                <a:cs typeface="Times New Roman"/>
              </a:rPr>
              <a:t>jumlah</a:t>
            </a:r>
            <a:r>
              <a:rPr sz="1800" spc="-7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solidFill>
                  <a:srgbClr val="000413"/>
                </a:solidFill>
                <a:latin typeface="Times New Roman"/>
                <a:cs typeface="Times New Roman"/>
              </a:rPr>
              <a:t>penawaran</a:t>
            </a:r>
            <a:r>
              <a:rPr sz="1800" spc="-3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413"/>
                </a:solidFill>
                <a:latin typeface="Times New Roman"/>
                <a:cs typeface="Times New Roman"/>
              </a:rPr>
              <a:t>terus</a:t>
            </a:r>
            <a:r>
              <a:rPr sz="1800" spc="-5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0413"/>
                </a:solidFill>
                <a:latin typeface="Times New Roman"/>
                <a:cs typeface="Times New Roman"/>
              </a:rPr>
              <a:t>ditingkatkan, </a:t>
            </a:r>
            <a:r>
              <a:rPr sz="1800" spc="-50" dirty="0">
                <a:solidFill>
                  <a:srgbClr val="000413"/>
                </a:solidFill>
                <a:latin typeface="Times New Roman"/>
                <a:cs typeface="Times New Roman"/>
              </a:rPr>
              <a:t>maka</a:t>
            </a:r>
            <a:r>
              <a:rPr sz="1800" spc="-3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45" dirty="0">
                <a:solidFill>
                  <a:srgbClr val="000413"/>
                </a:solidFill>
                <a:latin typeface="Times New Roman"/>
                <a:cs typeface="Times New Roman"/>
              </a:rPr>
              <a:t>keseimbangan</a:t>
            </a:r>
            <a:r>
              <a:rPr sz="1800" spc="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65" dirty="0">
                <a:solidFill>
                  <a:srgbClr val="000413"/>
                </a:solidFill>
                <a:latin typeface="Times New Roman"/>
                <a:cs typeface="Times New Roman"/>
              </a:rPr>
              <a:t>jangka</a:t>
            </a:r>
            <a:r>
              <a:rPr sz="1800" spc="-2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000413"/>
                </a:solidFill>
                <a:latin typeface="Times New Roman"/>
                <a:cs typeface="Times New Roman"/>
              </a:rPr>
              <a:t>pendek</a:t>
            </a:r>
            <a:r>
              <a:rPr sz="1800" spc="-4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0413"/>
                </a:solidFill>
                <a:latin typeface="Times New Roman"/>
                <a:cs typeface="Times New Roman"/>
              </a:rPr>
              <a:t>berubah </a:t>
            </a:r>
            <a:r>
              <a:rPr sz="1800" spc="-40" dirty="0">
                <a:solidFill>
                  <a:srgbClr val="000413"/>
                </a:solidFill>
                <a:latin typeface="Times New Roman"/>
                <a:cs typeface="Times New Roman"/>
              </a:rPr>
              <a:t>menjadi</a:t>
            </a:r>
            <a:r>
              <a:rPr sz="1800" spc="-7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60" dirty="0">
                <a:solidFill>
                  <a:srgbClr val="000413"/>
                </a:solidFill>
                <a:latin typeface="Times New Roman"/>
                <a:cs typeface="Times New Roman"/>
              </a:rPr>
              <a:t>jangka</a:t>
            </a:r>
            <a:r>
              <a:rPr sz="1800" spc="-3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solidFill>
                  <a:srgbClr val="000413"/>
                </a:solidFill>
                <a:latin typeface="Times New Roman"/>
                <a:cs typeface="Times New Roman"/>
              </a:rPr>
              <a:t>panjang</a:t>
            </a:r>
            <a:r>
              <a:rPr sz="1800" spc="-3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140" dirty="0">
                <a:solidFill>
                  <a:srgbClr val="000413"/>
                </a:solidFill>
                <a:latin typeface="Times New Roman"/>
                <a:cs typeface="Times New Roman"/>
              </a:rPr>
              <a:t>SS</a:t>
            </a:r>
            <a:r>
              <a:rPr sz="1800" spc="5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solidFill>
                  <a:srgbClr val="000413"/>
                </a:solidFill>
                <a:latin typeface="Times New Roman"/>
                <a:cs typeface="Times New Roman"/>
              </a:rPr>
              <a:t>(lebih</a:t>
            </a:r>
            <a:r>
              <a:rPr sz="1800" spc="-60" dirty="0">
                <a:solidFill>
                  <a:srgbClr val="000413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00413"/>
                </a:solidFill>
                <a:latin typeface="Times New Roman"/>
                <a:cs typeface="Times New Roman"/>
              </a:rPr>
              <a:t>elastis)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00115" y="4603826"/>
            <a:ext cx="25717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55980" algn="l"/>
                <a:tab pos="1202690" algn="l"/>
                <a:tab pos="1913255" algn="l"/>
              </a:tabLst>
            </a:pPr>
            <a:r>
              <a:rPr sz="1800" spc="-50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8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700" spc="37" baseline="18518" dirty="0">
                <a:solidFill>
                  <a:srgbClr val="FFFFFF"/>
                </a:solidFill>
                <a:latin typeface="Times New Roman"/>
                <a:cs typeface="Times New Roman"/>
              </a:rPr>
              <a:t>Q</a:t>
            </a:r>
            <a:r>
              <a:rPr sz="2700" baseline="18518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700" spc="-37" baseline="18518" dirty="0">
                <a:solidFill>
                  <a:srgbClr val="FFFFFF"/>
                </a:solidFill>
                <a:latin typeface="Times New Roman"/>
                <a:cs typeface="Times New Roman"/>
              </a:rPr>
              <a:t>Q1</a:t>
            </a:r>
            <a:r>
              <a:rPr sz="2700" baseline="18518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700" spc="-30" baseline="1543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endParaRPr sz="2700" baseline="1543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79340" y="3264087"/>
            <a:ext cx="411480" cy="61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6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Times New Roman"/>
                <a:cs typeface="Times New Roman"/>
              </a:rPr>
              <a:t>PE1 PE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741" y="1509522"/>
            <a:ext cx="441325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31900" algn="l"/>
                <a:tab pos="1932939" algn="l"/>
                <a:tab pos="2942590" algn="l"/>
                <a:tab pos="3948429" algn="l"/>
              </a:tabLst>
            </a:pP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Produksi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7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7741" y="1814017"/>
            <a:ext cx="4416425" cy="634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ditawarkan</a:t>
            </a:r>
            <a:r>
              <a:rPr sz="20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dapat</a:t>
            </a:r>
            <a:r>
              <a:rPr sz="2000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dengan</a:t>
            </a:r>
            <a:r>
              <a:rPr sz="2000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mudah</a:t>
            </a:r>
            <a:r>
              <a:rPr sz="2000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ditambah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783590" algn="l"/>
                <a:tab pos="1591945" algn="l"/>
                <a:tab pos="2585720" algn="l"/>
                <a:tab pos="3262629" algn="l"/>
                <a:tab pos="4091940" algn="l"/>
              </a:tabLst>
            </a:pP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dalam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jangka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panjang.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Oleh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karena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itu,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7741" y="2424175"/>
            <a:ext cx="441388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  <a:tabLst>
                <a:tab pos="908685" algn="l"/>
                <a:tab pos="1567180" algn="l"/>
                <a:tab pos="3338829" algn="l"/>
              </a:tabLst>
            </a:pPr>
            <a:r>
              <a:rPr sz="2000" spc="-30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dalam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kondisi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ini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bersifat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Times New Roman"/>
                <a:cs typeface="Times New Roman"/>
              </a:rPr>
              <a:t>elastis.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diperjualbelikan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bertambah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7741" y="3034030"/>
            <a:ext cx="4413250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  <a:tabLst>
                <a:tab pos="859790" algn="l"/>
                <a:tab pos="2753360" algn="l"/>
              </a:tabLst>
            </a:pP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sebesar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QQ1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karena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 permintaan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bertambah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2000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70" dirty="0">
                <a:solidFill>
                  <a:srgbClr val="FFFFFF"/>
                </a:solidFill>
                <a:latin typeface="Times New Roman"/>
                <a:cs typeface="Times New Roman"/>
              </a:rPr>
              <a:t>DD</a:t>
            </a:r>
            <a:r>
              <a:rPr sz="2000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menjadi</a:t>
            </a:r>
            <a:r>
              <a:rPr sz="2000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D1D1.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Pertambahan</a:t>
            </a:r>
            <a:r>
              <a:rPr sz="20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Times New Roman"/>
                <a:cs typeface="Times New Roman"/>
              </a:rPr>
              <a:t>ini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7741" y="3644010"/>
            <a:ext cx="4415155" cy="18542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jauh</a:t>
            </a:r>
            <a:r>
              <a:rPr sz="2000" spc="4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lebih</a:t>
            </a:r>
            <a:r>
              <a:rPr sz="2000" spc="4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besar</a:t>
            </a:r>
            <a:r>
              <a:rPr sz="2000" spc="4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2000" spc="4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pertambahan</a:t>
            </a:r>
            <a:r>
              <a:rPr sz="2000" spc="4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dalam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jangka</a:t>
            </a:r>
            <a:r>
              <a:rPr sz="2000" spc="35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pendek.</a:t>
            </a:r>
            <a:r>
              <a:rPr sz="2000" spc="355" dirty="0">
                <a:solidFill>
                  <a:srgbClr val="FFFFFF"/>
                </a:solidFill>
                <a:latin typeface="Times New Roman"/>
                <a:cs typeface="Times New Roman"/>
              </a:rPr>
              <a:t>   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Karena</a:t>
            </a:r>
            <a:r>
              <a:rPr sz="2000" spc="35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pertambahan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2000" spc="31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000" spc="32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cukup</a:t>
            </a:r>
            <a:r>
              <a:rPr sz="2000" spc="31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besar</a:t>
            </a:r>
            <a:r>
              <a:rPr sz="2000" spc="3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tersebut </a:t>
            </a:r>
            <a:r>
              <a:rPr sz="2000" spc="-35" dirty="0">
                <a:solidFill>
                  <a:srgbClr val="FFFFFF"/>
                </a:solidFill>
                <a:latin typeface="Times New Roman"/>
                <a:cs typeface="Times New Roman"/>
              </a:rPr>
              <a:t>kenaikan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harga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2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PE</a:t>
            </a:r>
            <a:r>
              <a:rPr sz="20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Times New Roman"/>
                <a:cs typeface="Times New Roman"/>
              </a:rPr>
              <a:t>menjadi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 PE1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Times New Roman"/>
                <a:cs typeface="Times New Roman"/>
              </a:rPr>
              <a:t>adalah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lebih</a:t>
            </a:r>
            <a:r>
              <a:rPr sz="2000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kecil</a:t>
            </a:r>
            <a:r>
              <a:rPr sz="20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daripada</a:t>
            </a:r>
            <a:r>
              <a:rPr sz="2000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dalam</a:t>
            </a:r>
            <a:r>
              <a:rPr sz="2000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keadaan</a:t>
            </a:r>
            <a:r>
              <a:rPr sz="2000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5" dirty="0">
                <a:solidFill>
                  <a:srgbClr val="FFFFFF"/>
                </a:solidFill>
                <a:latin typeface="Times New Roman"/>
                <a:cs typeface="Times New Roman"/>
              </a:rPr>
              <a:t>jangka waktu</a:t>
            </a:r>
            <a:r>
              <a:rPr sz="20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amat</a:t>
            </a:r>
            <a:r>
              <a:rPr sz="2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Times New Roman"/>
                <a:cs typeface="Times New Roman"/>
              </a:rPr>
              <a:t>singkat</a:t>
            </a:r>
            <a:r>
              <a:rPr sz="2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dan</a:t>
            </a:r>
            <a:r>
              <a:rPr sz="2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Times New Roman"/>
                <a:cs typeface="Times New Roman"/>
              </a:rPr>
              <a:t>jangka</a:t>
            </a:r>
            <a:r>
              <a:rPr sz="20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Times New Roman"/>
                <a:cs typeface="Times New Roman"/>
              </a:rPr>
              <a:t>pendek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0"/>
            <a:ext cx="1676400" cy="685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81200" cy="6858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19600" y="0"/>
            <a:ext cx="838200" cy="68580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981200" y="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5F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239511" y="0"/>
            <a:ext cx="3904615" cy="6858000"/>
            <a:chOff x="5239511" y="0"/>
            <a:chExt cx="3904615" cy="6858000"/>
          </a:xfrm>
        </p:grpSpPr>
        <p:sp>
          <p:nvSpPr>
            <p:cNvPr id="8" name="object 8"/>
            <p:cNvSpPr/>
            <p:nvPr/>
          </p:nvSpPr>
          <p:spPr>
            <a:xfrm>
              <a:off x="5239511" y="0"/>
              <a:ext cx="323215" cy="6858000"/>
            </a:xfrm>
            <a:custGeom>
              <a:avLst/>
              <a:gdLst/>
              <a:ahLst/>
              <a:cxnLst/>
              <a:rect l="l" t="t" r="r" b="b"/>
              <a:pathLst>
                <a:path w="323214" h="6858000">
                  <a:moveTo>
                    <a:pt x="0" y="6858000"/>
                  </a:moveTo>
                  <a:lnTo>
                    <a:pt x="323088" y="6858000"/>
                  </a:lnTo>
                  <a:lnTo>
                    <a:pt x="32308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5F1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599" y="0"/>
              <a:ext cx="3581400" cy="6858000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5135" y="0"/>
              <a:ext cx="740663" cy="68580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47" y="6150864"/>
              <a:ext cx="9141460" cy="707390"/>
            </a:xfrm>
            <a:custGeom>
              <a:avLst/>
              <a:gdLst/>
              <a:ahLst/>
              <a:cxnLst/>
              <a:rect l="l" t="t" r="r" b="b"/>
              <a:pathLst>
                <a:path w="9141460" h="707390">
                  <a:moveTo>
                    <a:pt x="3530600" y="0"/>
                  </a:moveTo>
                  <a:lnTo>
                    <a:pt x="3468624" y="4762"/>
                  </a:lnTo>
                  <a:lnTo>
                    <a:pt x="3422650" y="25425"/>
                  </a:lnTo>
                  <a:lnTo>
                    <a:pt x="3375025" y="34963"/>
                  </a:lnTo>
                  <a:lnTo>
                    <a:pt x="3303524" y="77863"/>
                  </a:lnTo>
                  <a:lnTo>
                    <a:pt x="3251200" y="101701"/>
                  </a:lnTo>
                  <a:lnTo>
                    <a:pt x="3203575" y="120764"/>
                  </a:lnTo>
                  <a:lnTo>
                    <a:pt x="3152775" y="152552"/>
                  </a:lnTo>
                  <a:lnTo>
                    <a:pt x="3009900" y="162090"/>
                  </a:lnTo>
                  <a:lnTo>
                    <a:pt x="2609850" y="162090"/>
                  </a:lnTo>
                  <a:lnTo>
                    <a:pt x="2543175" y="152552"/>
                  </a:lnTo>
                  <a:lnTo>
                    <a:pt x="2476500" y="144602"/>
                  </a:lnTo>
                  <a:lnTo>
                    <a:pt x="2419350" y="136664"/>
                  </a:lnTo>
                  <a:lnTo>
                    <a:pt x="2390775" y="136664"/>
                  </a:lnTo>
                  <a:lnTo>
                    <a:pt x="2352675" y="120764"/>
                  </a:lnTo>
                  <a:lnTo>
                    <a:pt x="2343150" y="111239"/>
                  </a:lnTo>
                  <a:lnTo>
                    <a:pt x="2314575" y="103289"/>
                  </a:lnTo>
                  <a:lnTo>
                    <a:pt x="2286000" y="87401"/>
                  </a:lnTo>
                  <a:lnTo>
                    <a:pt x="2266950" y="79451"/>
                  </a:lnTo>
                  <a:lnTo>
                    <a:pt x="2238375" y="79451"/>
                  </a:lnTo>
                  <a:lnTo>
                    <a:pt x="2219325" y="69913"/>
                  </a:lnTo>
                  <a:lnTo>
                    <a:pt x="2133600" y="69913"/>
                  </a:lnTo>
                  <a:lnTo>
                    <a:pt x="2114550" y="79451"/>
                  </a:lnTo>
                  <a:lnTo>
                    <a:pt x="2076450" y="87401"/>
                  </a:lnTo>
                  <a:lnTo>
                    <a:pt x="2000250" y="111239"/>
                  </a:lnTo>
                  <a:lnTo>
                    <a:pt x="1933575" y="136664"/>
                  </a:lnTo>
                  <a:lnTo>
                    <a:pt x="1866900" y="152552"/>
                  </a:lnTo>
                  <a:lnTo>
                    <a:pt x="1809750" y="170027"/>
                  </a:lnTo>
                  <a:lnTo>
                    <a:pt x="1743075" y="185915"/>
                  </a:lnTo>
                  <a:lnTo>
                    <a:pt x="1685925" y="203403"/>
                  </a:lnTo>
                  <a:lnTo>
                    <a:pt x="1619250" y="211340"/>
                  </a:lnTo>
                  <a:lnTo>
                    <a:pt x="1504950" y="227241"/>
                  </a:lnTo>
                  <a:lnTo>
                    <a:pt x="1400175" y="236766"/>
                  </a:lnTo>
                  <a:lnTo>
                    <a:pt x="1304925" y="236766"/>
                  </a:lnTo>
                  <a:lnTo>
                    <a:pt x="1209675" y="227241"/>
                  </a:lnTo>
                  <a:lnTo>
                    <a:pt x="1123950" y="219290"/>
                  </a:lnTo>
                  <a:lnTo>
                    <a:pt x="1038225" y="203403"/>
                  </a:lnTo>
                  <a:lnTo>
                    <a:pt x="971550" y="185915"/>
                  </a:lnTo>
                  <a:lnTo>
                    <a:pt x="904875" y="170027"/>
                  </a:lnTo>
                  <a:lnTo>
                    <a:pt x="847725" y="152552"/>
                  </a:lnTo>
                  <a:lnTo>
                    <a:pt x="800100" y="136664"/>
                  </a:lnTo>
                  <a:lnTo>
                    <a:pt x="762000" y="120764"/>
                  </a:lnTo>
                  <a:lnTo>
                    <a:pt x="733425" y="103289"/>
                  </a:lnTo>
                  <a:lnTo>
                    <a:pt x="704850" y="87401"/>
                  </a:lnTo>
                  <a:lnTo>
                    <a:pt x="676275" y="69913"/>
                  </a:lnTo>
                  <a:lnTo>
                    <a:pt x="647700" y="54025"/>
                  </a:lnTo>
                  <a:lnTo>
                    <a:pt x="609600" y="54025"/>
                  </a:lnTo>
                  <a:lnTo>
                    <a:pt x="590550" y="69913"/>
                  </a:lnTo>
                  <a:lnTo>
                    <a:pt x="571500" y="87401"/>
                  </a:lnTo>
                  <a:lnTo>
                    <a:pt x="542925" y="111239"/>
                  </a:lnTo>
                  <a:lnTo>
                    <a:pt x="514350" y="136664"/>
                  </a:lnTo>
                  <a:lnTo>
                    <a:pt x="457200" y="152552"/>
                  </a:lnTo>
                  <a:lnTo>
                    <a:pt x="419100" y="162090"/>
                  </a:lnTo>
                  <a:lnTo>
                    <a:pt x="342900" y="177977"/>
                  </a:lnTo>
                  <a:lnTo>
                    <a:pt x="304800" y="177977"/>
                  </a:lnTo>
                  <a:lnTo>
                    <a:pt x="266700" y="185915"/>
                  </a:lnTo>
                  <a:lnTo>
                    <a:pt x="190500" y="185915"/>
                  </a:lnTo>
                  <a:lnTo>
                    <a:pt x="142875" y="177977"/>
                  </a:lnTo>
                  <a:lnTo>
                    <a:pt x="104775" y="177977"/>
                  </a:lnTo>
                  <a:lnTo>
                    <a:pt x="66675" y="170027"/>
                  </a:lnTo>
                  <a:lnTo>
                    <a:pt x="38100" y="162090"/>
                  </a:lnTo>
                  <a:lnTo>
                    <a:pt x="0" y="152552"/>
                  </a:lnTo>
                  <a:lnTo>
                    <a:pt x="0" y="707136"/>
                  </a:lnTo>
                  <a:lnTo>
                    <a:pt x="9140952" y="707136"/>
                  </a:lnTo>
                  <a:lnTo>
                    <a:pt x="9140952" y="121273"/>
                  </a:lnTo>
                  <a:lnTo>
                    <a:pt x="9048750" y="136664"/>
                  </a:lnTo>
                  <a:lnTo>
                    <a:pt x="8963025" y="144602"/>
                  </a:lnTo>
                  <a:lnTo>
                    <a:pt x="8801100" y="144602"/>
                  </a:lnTo>
                  <a:lnTo>
                    <a:pt x="8743950" y="136664"/>
                  </a:lnTo>
                  <a:lnTo>
                    <a:pt x="8715375" y="136664"/>
                  </a:lnTo>
                  <a:lnTo>
                    <a:pt x="8677275" y="120764"/>
                  </a:lnTo>
                  <a:lnTo>
                    <a:pt x="8658225" y="120764"/>
                  </a:lnTo>
                  <a:lnTo>
                    <a:pt x="8658225" y="111239"/>
                  </a:lnTo>
                  <a:lnTo>
                    <a:pt x="8648700" y="111239"/>
                  </a:lnTo>
                  <a:lnTo>
                    <a:pt x="8648700" y="87401"/>
                  </a:lnTo>
                  <a:lnTo>
                    <a:pt x="8639175" y="79451"/>
                  </a:lnTo>
                  <a:lnTo>
                    <a:pt x="8639175" y="69913"/>
                  </a:lnTo>
                  <a:lnTo>
                    <a:pt x="8629650" y="61976"/>
                  </a:lnTo>
                  <a:lnTo>
                    <a:pt x="8610600" y="54025"/>
                  </a:lnTo>
                  <a:lnTo>
                    <a:pt x="8601075" y="46088"/>
                  </a:lnTo>
                  <a:lnTo>
                    <a:pt x="8594725" y="28600"/>
                  </a:lnTo>
                  <a:lnTo>
                    <a:pt x="8574024" y="25425"/>
                  </a:lnTo>
                  <a:lnTo>
                    <a:pt x="8550275" y="15887"/>
                  </a:lnTo>
                  <a:lnTo>
                    <a:pt x="8521700" y="11125"/>
                  </a:lnTo>
                  <a:lnTo>
                    <a:pt x="8464550" y="11125"/>
                  </a:lnTo>
                  <a:lnTo>
                    <a:pt x="8328025" y="15887"/>
                  </a:lnTo>
                  <a:lnTo>
                    <a:pt x="8166100" y="11125"/>
                  </a:lnTo>
                  <a:lnTo>
                    <a:pt x="8080375" y="25425"/>
                  </a:lnTo>
                  <a:lnTo>
                    <a:pt x="8018399" y="34963"/>
                  </a:lnTo>
                  <a:lnTo>
                    <a:pt x="7994650" y="47675"/>
                  </a:lnTo>
                  <a:lnTo>
                    <a:pt x="7972425" y="61976"/>
                  </a:lnTo>
                  <a:lnTo>
                    <a:pt x="7953375" y="69913"/>
                  </a:lnTo>
                  <a:lnTo>
                    <a:pt x="7915275" y="87401"/>
                  </a:lnTo>
                  <a:lnTo>
                    <a:pt x="7858125" y="111239"/>
                  </a:lnTo>
                  <a:lnTo>
                    <a:pt x="7810500" y="136664"/>
                  </a:lnTo>
                  <a:lnTo>
                    <a:pt x="7753350" y="152552"/>
                  </a:lnTo>
                  <a:lnTo>
                    <a:pt x="7705725" y="162090"/>
                  </a:lnTo>
                  <a:lnTo>
                    <a:pt x="7610475" y="177977"/>
                  </a:lnTo>
                  <a:lnTo>
                    <a:pt x="7524750" y="177977"/>
                  </a:lnTo>
                  <a:lnTo>
                    <a:pt x="7486650" y="170027"/>
                  </a:lnTo>
                  <a:lnTo>
                    <a:pt x="7458075" y="162090"/>
                  </a:lnTo>
                  <a:lnTo>
                    <a:pt x="7419975" y="152552"/>
                  </a:lnTo>
                  <a:lnTo>
                    <a:pt x="7400925" y="144602"/>
                  </a:lnTo>
                  <a:lnTo>
                    <a:pt x="7372350" y="136664"/>
                  </a:lnTo>
                  <a:lnTo>
                    <a:pt x="7351649" y="104876"/>
                  </a:lnTo>
                  <a:lnTo>
                    <a:pt x="7329424" y="66738"/>
                  </a:lnTo>
                  <a:lnTo>
                    <a:pt x="7299325" y="39725"/>
                  </a:lnTo>
                  <a:lnTo>
                    <a:pt x="7246874" y="6350"/>
                  </a:lnTo>
                  <a:lnTo>
                    <a:pt x="7199249" y="4762"/>
                  </a:lnTo>
                  <a:lnTo>
                    <a:pt x="7165975" y="14300"/>
                  </a:lnTo>
                  <a:lnTo>
                    <a:pt x="7134225" y="28600"/>
                  </a:lnTo>
                  <a:lnTo>
                    <a:pt x="7097649" y="36550"/>
                  </a:lnTo>
                  <a:lnTo>
                    <a:pt x="7048500" y="46088"/>
                  </a:lnTo>
                  <a:lnTo>
                    <a:pt x="7000875" y="61976"/>
                  </a:lnTo>
                  <a:lnTo>
                    <a:pt x="6943725" y="79451"/>
                  </a:lnTo>
                  <a:lnTo>
                    <a:pt x="6877050" y="95338"/>
                  </a:lnTo>
                  <a:lnTo>
                    <a:pt x="6800850" y="120764"/>
                  </a:lnTo>
                  <a:lnTo>
                    <a:pt x="6724650" y="128714"/>
                  </a:lnTo>
                  <a:lnTo>
                    <a:pt x="6640449" y="144602"/>
                  </a:lnTo>
                  <a:lnTo>
                    <a:pt x="6553200" y="152552"/>
                  </a:lnTo>
                  <a:lnTo>
                    <a:pt x="6467475" y="162090"/>
                  </a:lnTo>
                  <a:lnTo>
                    <a:pt x="6048375" y="162090"/>
                  </a:lnTo>
                  <a:lnTo>
                    <a:pt x="5972175" y="152552"/>
                  </a:lnTo>
                  <a:lnTo>
                    <a:pt x="5915025" y="144602"/>
                  </a:lnTo>
                  <a:lnTo>
                    <a:pt x="5848350" y="128714"/>
                  </a:lnTo>
                  <a:lnTo>
                    <a:pt x="5800725" y="120764"/>
                  </a:lnTo>
                  <a:lnTo>
                    <a:pt x="5781675" y="111239"/>
                  </a:lnTo>
                  <a:lnTo>
                    <a:pt x="5762625" y="103289"/>
                  </a:lnTo>
                  <a:lnTo>
                    <a:pt x="5734050" y="95338"/>
                  </a:lnTo>
                  <a:lnTo>
                    <a:pt x="5705475" y="79451"/>
                  </a:lnTo>
                  <a:lnTo>
                    <a:pt x="5676900" y="79451"/>
                  </a:lnTo>
                  <a:lnTo>
                    <a:pt x="5648325" y="69913"/>
                  </a:lnTo>
                  <a:lnTo>
                    <a:pt x="5600700" y="69913"/>
                  </a:lnTo>
                  <a:lnTo>
                    <a:pt x="5581650" y="79451"/>
                  </a:lnTo>
                  <a:lnTo>
                    <a:pt x="5562600" y="79451"/>
                  </a:lnTo>
                  <a:lnTo>
                    <a:pt x="5543550" y="87401"/>
                  </a:lnTo>
                  <a:lnTo>
                    <a:pt x="5524500" y="87401"/>
                  </a:lnTo>
                  <a:lnTo>
                    <a:pt x="5505450" y="103289"/>
                  </a:lnTo>
                  <a:lnTo>
                    <a:pt x="5486400" y="111239"/>
                  </a:lnTo>
                  <a:lnTo>
                    <a:pt x="5476875" y="111239"/>
                  </a:lnTo>
                  <a:lnTo>
                    <a:pt x="5429250" y="120764"/>
                  </a:lnTo>
                  <a:lnTo>
                    <a:pt x="5286375" y="128714"/>
                  </a:lnTo>
                  <a:lnTo>
                    <a:pt x="5086350" y="144602"/>
                  </a:lnTo>
                  <a:lnTo>
                    <a:pt x="4962525" y="162090"/>
                  </a:lnTo>
                  <a:lnTo>
                    <a:pt x="4838700" y="177977"/>
                  </a:lnTo>
                  <a:lnTo>
                    <a:pt x="4714875" y="195453"/>
                  </a:lnTo>
                  <a:lnTo>
                    <a:pt x="4610100" y="203403"/>
                  </a:lnTo>
                  <a:lnTo>
                    <a:pt x="4429125" y="203403"/>
                  </a:lnTo>
                  <a:lnTo>
                    <a:pt x="4391025" y="195453"/>
                  </a:lnTo>
                  <a:lnTo>
                    <a:pt x="4352925" y="185915"/>
                  </a:lnTo>
                  <a:lnTo>
                    <a:pt x="4295775" y="170027"/>
                  </a:lnTo>
                  <a:lnTo>
                    <a:pt x="4292600" y="131889"/>
                  </a:lnTo>
                  <a:lnTo>
                    <a:pt x="4302125" y="88988"/>
                  </a:lnTo>
                  <a:lnTo>
                    <a:pt x="4302125" y="57200"/>
                  </a:lnTo>
                  <a:lnTo>
                    <a:pt x="4279900" y="39725"/>
                  </a:lnTo>
                  <a:lnTo>
                    <a:pt x="4241800" y="57200"/>
                  </a:lnTo>
                  <a:lnTo>
                    <a:pt x="4219575" y="79451"/>
                  </a:lnTo>
                  <a:lnTo>
                    <a:pt x="4187825" y="95338"/>
                  </a:lnTo>
                  <a:lnTo>
                    <a:pt x="4149725" y="120764"/>
                  </a:lnTo>
                  <a:lnTo>
                    <a:pt x="4111625" y="133477"/>
                  </a:lnTo>
                  <a:lnTo>
                    <a:pt x="4060825" y="150964"/>
                  </a:lnTo>
                  <a:lnTo>
                    <a:pt x="4025900" y="155727"/>
                  </a:lnTo>
                  <a:lnTo>
                    <a:pt x="3981450" y="162090"/>
                  </a:lnTo>
                  <a:lnTo>
                    <a:pt x="3933825" y="166852"/>
                  </a:lnTo>
                  <a:lnTo>
                    <a:pt x="3879850" y="173202"/>
                  </a:lnTo>
                  <a:lnTo>
                    <a:pt x="3825875" y="174802"/>
                  </a:lnTo>
                  <a:lnTo>
                    <a:pt x="3768725" y="170027"/>
                  </a:lnTo>
                  <a:lnTo>
                    <a:pt x="3727450" y="163677"/>
                  </a:lnTo>
                  <a:lnTo>
                    <a:pt x="3686175" y="144602"/>
                  </a:lnTo>
                  <a:lnTo>
                    <a:pt x="3657600" y="136664"/>
                  </a:lnTo>
                  <a:lnTo>
                    <a:pt x="3638550" y="128714"/>
                  </a:lnTo>
                  <a:lnTo>
                    <a:pt x="3629025" y="120764"/>
                  </a:lnTo>
                  <a:lnTo>
                    <a:pt x="3609975" y="111239"/>
                  </a:lnTo>
                  <a:lnTo>
                    <a:pt x="3600450" y="103289"/>
                  </a:lnTo>
                  <a:lnTo>
                    <a:pt x="3565525" y="28600"/>
                  </a:lnTo>
                  <a:lnTo>
                    <a:pt x="3530600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140450"/>
              <a:ext cx="9144000" cy="27559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97458" y="928431"/>
            <a:ext cx="7520305" cy="41421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77415" marR="2164080" algn="ctr">
              <a:lnSpc>
                <a:spcPct val="150100"/>
              </a:lnSpc>
              <a:spcBef>
                <a:spcPts val="95"/>
              </a:spcBef>
            </a:pPr>
            <a:r>
              <a:rPr sz="6000" dirty="0">
                <a:solidFill>
                  <a:srgbClr val="FFFFFF"/>
                </a:solidFill>
                <a:latin typeface="Times New Roman"/>
                <a:cs typeface="Times New Roman"/>
              </a:rPr>
              <a:t>Efek</a:t>
            </a:r>
            <a:r>
              <a:rPr sz="6000" spc="-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000" spc="-204" dirty="0">
                <a:solidFill>
                  <a:srgbClr val="FFFFFF"/>
                </a:solidFill>
                <a:latin typeface="Times New Roman"/>
                <a:cs typeface="Times New Roman"/>
              </a:rPr>
              <a:t>Pajak </a:t>
            </a:r>
            <a:r>
              <a:rPr sz="6000" spc="-20" dirty="0">
                <a:solidFill>
                  <a:srgbClr val="FFFFFF"/>
                </a:solidFill>
                <a:latin typeface="Times New Roman"/>
                <a:cs typeface="Times New Roman"/>
              </a:rPr>
              <a:t>Pada</a:t>
            </a:r>
            <a:endParaRPr sz="6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604"/>
              </a:spcBef>
            </a:pPr>
            <a:r>
              <a:rPr sz="6000" spc="-145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600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000" spc="-330" dirty="0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sz="6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000" spc="-4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204"/>
              </a:spcBef>
            </a:pPr>
            <a:r>
              <a:rPr dirty="0">
                <a:solidFill>
                  <a:srgbClr val="00AFEF"/>
                </a:solidFill>
              </a:rPr>
              <a:t>By</a:t>
            </a:r>
            <a:r>
              <a:rPr spc="-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: BIDA</a:t>
            </a:r>
            <a:r>
              <a:rPr spc="-7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SARI,</a:t>
            </a:r>
            <a:r>
              <a:rPr spc="27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SP, </a:t>
            </a:r>
            <a:r>
              <a:rPr spc="-25" dirty="0">
                <a:solidFill>
                  <a:srgbClr val="00AFEF"/>
                </a:solidFill>
              </a:rPr>
              <a:t>MSi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6272" y="645033"/>
            <a:ext cx="7299959" cy="4782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147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Jika</a:t>
            </a:r>
            <a:r>
              <a:rPr sz="2400" spc="-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pemerintah</a:t>
            </a:r>
            <a:r>
              <a:rPr sz="2400" spc="-1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memutuskan</a:t>
            </a:r>
            <a:r>
              <a:rPr sz="2400" spc="-1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mengenakan</a:t>
            </a:r>
            <a:r>
              <a:rPr sz="2400" spc="-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pajak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untuk</a:t>
            </a:r>
            <a:r>
              <a:rPr sz="2400" spc="-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produk</a:t>
            </a:r>
            <a:r>
              <a:rPr sz="24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konsumsi</a:t>
            </a:r>
            <a:r>
              <a:rPr sz="2400" spc="-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(misalnya</a:t>
            </a:r>
            <a:r>
              <a:rPr sz="2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mie</a:t>
            </a:r>
            <a:r>
              <a:rPr sz="24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instant)</a:t>
            </a:r>
            <a:r>
              <a:rPr sz="24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yang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akan</a:t>
            </a:r>
            <a:r>
              <a:rPr sz="2400" spc="-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dibebankan</a:t>
            </a:r>
            <a:r>
              <a:rPr sz="2400" spc="-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kepada</a:t>
            </a:r>
            <a:r>
              <a:rPr sz="2400" spc="-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produsen,</a:t>
            </a:r>
            <a:r>
              <a:rPr sz="2400" spc="-1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pertanyaannya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adalah</a:t>
            </a:r>
            <a:r>
              <a:rPr sz="2400" spc="-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siapa</a:t>
            </a:r>
            <a:r>
              <a:rPr sz="2400" spc="-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yang</a:t>
            </a:r>
            <a:r>
              <a:rPr sz="24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diuntungkan?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=========================================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Dari</a:t>
            </a:r>
            <a:r>
              <a:rPr sz="24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sisi</a:t>
            </a:r>
            <a:r>
              <a:rPr sz="2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penawaran</a:t>
            </a:r>
            <a:r>
              <a:rPr sz="24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sebagai</a:t>
            </a:r>
            <a:r>
              <a:rPr sz="24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produk</a:t>
            </a:r>
            <a:r>
              <a:rPr sz="2400" spc="-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industri</a:t>
            </a:r>
            <a:r>
              <a:rPr sz="2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(mie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instant)</a:t>
            </a:r>
            <a:r>
              <a:rPr sz="2400" spc="-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elastisitasnya</a:t>
            </a:r>
            <a:r>
              <a:rPr sz="2400" spc="-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relatif</a:t>
            </a:r>
            <a:r>
              <a:rPr sz="2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besar</a:t>
            </a:r>
            <a:endParaRPr sz="2400">
              <a:latin typeface="Arial MT"/>
              <a:cs typeface="Arial MT"/>
            </a:endParaRPr>
          </a:p>
          <a:p>
            <a:pPr marL="12700" marR="67056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Dari</a:t>
            </a:r>
            <a:r>
              <a:rPr sz="2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sisi</a:t>
            </a:r>
            <a:r>
              <a:rPr sz="24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permintaan</a:t>
            </a:r>
            <a:r>
              <a:rPr sz="24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sebagai</a:t>
            </a:r>
            <a:r>
              <a:rPr sz="2400" spc="-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alternatif,</a:t>
            </a:r>
            <a:r>
              <a:rPr sz="2400" spc="-1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elastisitas permintaannya</a:t>
            </a:r>
            <a:r>
              <a:rPr sz="2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relatif</a:t>
            </a:r>
            <a:r>
              <a:rPr sz="24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akan</a:t>
            </a:r>
            <a:r>
              <a:rPr sz="2400" spc="-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menjadi</a:t>
            </a:r>
            <a:r>
              <a:rPr sz="24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inelastis,</a:t>
            </a:r>
            <a:endParaRPr sz="2400">
              <a:latin typeface="Arial MT"/>
              <a:cs typeface="Arial MT"/>
            </a:endParaRPr>
          </a:p>
          <a:p>
            <a:pPr marL="12700" marR="1132205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Kesimpulan</a:t>
            </a:r>
            <a:r>
              <a:rPr sz="24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kebijakan</a:t>
            </a:r>
            <a:r>
              <a:rPr sz="24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itu</a:t>
            </a:r>
            <a:r>
              <a:rPr sz="2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sebetulnya</a:t>
            </a:r>
            <a:r>
              <a:rPr sz="24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relatif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merugikan</a:t>
            </a:r>
            <a:r>
              <a:rPr sz="2400" spc="-1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konsumen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02051" y="6007608"/>
            <a:ext cx="3383279" cy="173990"/>
          </a:xfrm>
          <a:custGeom>
            <a:avLst/>
            <a:gdLst/>
            <a:ahLst/>
            <a:cxnLst/>
            <a:rect l="l" t="t" r="r" b="b"/>
            <a:pathLst>
              <a:path w="3383279" h="173989">
                <a:moveTo>
                  <a:pt x="3209544" y="0"/>
                </a:moveTo>
                <a:lnTo>
                  <a:pt x="3209544" y="173735"/>
                </a:lnTo>
                <a:lnTo>
                  <a:pt x="3325368" y="115823"/>
                </a:lnTo>
                <a:lnTo>
                  <a:pt x="3238500" y="115823"/>
                </a:lnTo>
                <a:lnTo>
                  <a:pt x="3238500" y="57911"/>
                </a:lnTo>
                <a:lnTo>
                  <a:pt x="3325368" y="57911"/>
                </a:lnTo>
                <a:lnTo>
                  <a:pt x="3209544" y="0"/>
                </a:lnTo>
                <a:close/>
              </a:path>
              <a:path w="3383279" h="173989">
                <a:moveTo>
                  <a:pt x="3209544" y="57911"/>
                </a:moveTo>
                <a:lnTo>
                  <a:pt x="0" y="57911"/>
                </a:lnTo>
                <a:lnTo>
                  <a:pt x="0" y="115823"/>
                </a:lnTo>
                <a:lnTo>
                  <a:pt x="3209544" y="115823"/>
                </a:lnTo>
                <a:lnTo>
                  <a:pt x="3209544" y="57911"/>
                </a:lnTo>
                <a:close/>
              </a:path>
              <a:path w="3383279" h="173989">
                <a:moveTo>
                  <a:pt x="3325368" y="57911"/>
                </a:moveTo>
                <a:lnTo>
                  <a:pt x="3238500" y="57911"/>
                </a:lnTo>
                <a:lnTo>
                  <a:pt x="3238500" y="115823"/>
                </a:lnTo>
                <a:lnTo>
                  <a:pt x="3325368" y="115823"/>
                </a:lnTo>
                <a:lnTo>
                  <a:pt x="3383280" y="86867"/>
                </a:lnTo>
                <a:lnTo>
                  <a:pt x="3325368" y="579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204"/>
              </a:spcBef>
            </a:pPr>
            <a:r>
              <a:rPr dirty="0">
                <a:solidFill>
                  <a:srgbClr val="00AFEF"/>
                </a:solidFill>
              </a:rPr>
              <a:t>By</a:t>
            </a:r>
            <a:r>
              <a:rPr spc="-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: BIDA</a:t>
            </a:r>
            <a:r>
              <a:rPr spc="-7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SARI,</a:t>
            </a:r>
            <a:r>
              <a:rPr spc="27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SP, </a:t>
            </a:r>
            <a:r>
              <a:rPr spc="-25" dirty="0">
                <a:solidFill>
                  <a:srgbClr val="00AFEF"/>
                </a:solidFill>
              </a:rPr>
              <a:t>MSi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0" y="0"/>
            <a:ext cx="9145905" cy="6858000"/>
            <a:chOff x="-880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614172" y="1126236"/>
              <a:ext cx="4968240" cy="5041900"/>
            </a:xfrm>
            <a:custGeom>
              <a:avLst/>
              <a:gdLst/>
              <a:ahLst/>
              <a:cxnLst/>
              <a:rect l="l" t="t" r="r" b="b"/>
              <a:pathLst>
                <a:path w="4968240" h="5041900">
                  <a:moveTo>
                    <a:pt x="0" y="0"/>
                  </a:moveTo>
                  <a:lnTo>
                    <a:pt x="0" y="5041392"/>
                  </a:lnTo>
                </a:path>
                <a:path w="4968240" h="5041900">
                  <a:moveTo>
                    <a:pt x="0" y="5041392"/>
                  </a:moveTo>
                  <a:lnTo>
                    <a:pt x="4968240" y="50413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172" y="2135123"/>
              <a:ext cx="2520950" cy="1728470"/>
            </a:xfrm>
            <a:custGeom>
              <a:avLst/>
              <a:gdLst/>
              <a:ahLst/>
              <a:cxnLst/>
              <a:rect l="l" t="t" r="r" b="b"/>
              <a:pathLst>
                <a:path w="2520950" h="1728470">
                  <a:moveTo>
                    <a:pt x="0" y="0"/>
                  </a:moveTo>
                  <a:lnTo>
                    <a:pt x="1581911" y="0"/>
                  </a:lnTo>
                </a:path>
                <a:path w="2520950" h="1728470">
                  <a:moveTo>
                    <a:pt x="0" y="1152143"/>
                  </a:moveTo>
                  <a:lnTo>
                    <a:pt x="2520696" y="1152143"/>
                  </a:lnTo>
                </a:path>
                <a:path w="2520950" h="1728470">
                  <a:moveTo>
                    <a:pt x="0" y="1728215"/>
                  </a:moveTo>
                  <a:lnTo>
                    <a:pt x="1581911" y="1728215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49907" y="1342644"/>
              <a:ext cx="3816350" cy="4608830"/>
            </a:xfrm>
            <a:custGeom>
              <a:avLst/>
              <a:gdLst/>
              <a:ahLst/>
              <a:cxnLst/>
              <a:rect l="l" t="t" r="r" b="b"/>
              <a:pathLst>
                <a:path w="3816350" h="4608830">
                  <a:moveTo>
                    <a:pt x="0" y="0"/>
                  </a:moveTo>
                  <a:lnTo>
                    <a:pt x="3816095" y="460857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96083" y="2135123"/>
              <a:ext cx="939165" cy="4032885"/>
            </a:xfrm>
            <a:custGeom>
              <a:avLst/>
              <a:gdLst/>
              <a:ahLst/>
              <a:cxnLst/>
              <a:rect l="l" t="t" r="r" b="b"/>
              <a:pathLst>
                <a:path w="939164" h="4032885">
                  <a:moveTo>
                    <a:pt x="0" y="0"/>
                  </a:moveTo>
                  <a:lnTo>
                    <a:pt x="0" y="4032504"/>
                  </a:lnTo>
                </a:path>
                <a:path w="939164" h="4032885">
                  <a:moveTo>
                    <a:pt x="938784" y="1152143"/>
                  </a:moveTo>
                  <a:lnTo>
                    <a:pt x="938784" y="4032504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4172" y="1559052"/>
              <a:ext cx="3456940" cy="3313429"/>
            </a:xfrm>
            <a:custGeom>
              <a:avLst/>
              <a:gdLst/>
              <a:ahLst/>
              <a:cxnLst/>
              <a:rect l="l" t="t" r="r" b="b"/>
              <a:pathLst>
                <a:path w="3456940" h="3313429">
                  <a:moveTo>
                    <a:pt x="0" y="1511808"/>
                  </a:moveTo>
                  <a:lnTo>
                    <a:pt x="2520696" y="0"/>
                  </a:lnTo>
                </a:path>
                <a:path w="3456940" h="3313429">
                  <a:moveTo>
                    <a:pt x="0" y="3313176"/>
                  </a:moveTo>
                  <a:lnTo>
                    <a:pt x="3456431" y="11551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86639" y="702690"/>
            <a:ext cx="570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Harga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84190" y="6175654"/>
            <a:ext cx="805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Quantity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59051" y="6248806"/>
            <a:ext cx="309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Q1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67557" y="6248806"/>
            <a:ext cx="31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Q0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8267" y="6040628"/>
            <a:ext cx="13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315" y="3728084"/>
            <a:ext cx="260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P2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315" y="3151759"/>
            <a:ext cx="260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P0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792" y="1998726"/>
            <a:ext cx="260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P1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7976" y="1998726"/>
            <a:ext cx="282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E1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83458" y="3086480"/>
            <a:ext cx="281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E0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12083" y="1285494"/>
            <a:ext cx="242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imes New Roman"/>
                <a:cs typeface="Times New Roman"/>
              </a:rPr>
              <a:t>S1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149090" y="2358593"/>
            <a:ext cx="24320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imes New Roman"/>
                <a:cs typeface="Times New Roman"/>
              </a:rPr>
              <a:t>S0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50899" y="2581402"/>
            <a:ext cx="167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8744" y="3373882"/>
            <a:ext cx="1572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" algn="ctr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imes New Roman"/>
                <a:cs typeface="Times New Roman"/>
              </a:rPr>
              <a:t>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918460" y="1991867"/>
            <a:ext cx="650875" cy="723900"/>
          </a:xfrm>
          <a:custGeom>
            <a:avLst/>
            <a:gdLst/>
            <a:ahLst/>
            <a:cxnLst/>
            <a:rect l="l" t="t" r="r" b="b"/>
            <a:pathLst>
              <a:path w="650875" h="723900">
                <a:moveTo>
                  <a:pt x="55603" y="52500"/>
                </a:moveTo>
                <a:lnTo>
                  <a:pt x="46239" y="60919"/>
                </a:lnTo>
                <a:lnTo>
                  <a:pt x="641476" y="723519"/>
                </a:lnTo>
                <a:lnTo>
                  <a:pt x="650875" y="715137"/>
                </a:lnTo>
                <a:lnTo>
                  <a:pt x="55603" y="52500"/>
                </a:lnTo>
                <a:close/>
              </a:path>
              <a:path w="650875" h="723900">
                <a:moveTo>
                  <a:pt x="0" y="0"/>
                </a:moveTo>
                <a:lnTo>
                  <a:pt x="22606" y="82169"/>
                </a:lnTo>
                <a:lnTo>
                  <a:pt x="46239" y="60919"/>
                </a:lnTo>
                <a:lnTo>
                  <a:pt x="37718" y="51435"/>
                </a:lnTo>
                <a:lnTo>
                  <a:pt x="47116" y="43053"/>
                </a:lnTo>
                <a:lnTo>
                  <a:pt x="66111" y="43053"/>
                </a:lnTo>
                <a:lnTo>
                  <a:pt x="79247" y="31242"/>
                </a:lnTo>
                <a:lnTo>
                  <a:pt x="0" y="0"/>
                </a:lnTo>
                <a:close/>
              </a:path>
              <a:path w="650875" h="723900">
                <a:moveTo>
                  <a:pt x="47116" y="43053"/>
                </a:moveTo>
                <a:lnTo>
                  <a:pt x="37718" y="51435"/>
                </a:lnTo>
                <a:lnTo>
                  <a:pt x="46239" y="60919"/>
                </a:lnTo>
                <a:lnTo>
                  <a:pt x="55603" y="52500"/>
                </a:lnTo>
                <a:lnTo>
                  <a:pt x="47116" y="43053"/>
                </a:lnTo>
                <a:close/>
              </a:path>
              <a:path w="650875" h="723900">
                <a:moveTo>
                  <a:pt x="66111" y="43053"/>
                </a:moveTo>
                <a:lnTo>
                  <a:pt x="47116" y="43053"/>
                </a:lnTo>
                <a:lnTo>
                  <a:pt x="55603" y="52500"/>
                </a:lnTo>
                <a:lnTo>
                  <a:pt x="66111" y="430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084190" y="632282"/>
            <a:ext cx="384873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Kondisi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keseimbangan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Times New Roman"/>
                <a:cs typeface="Times New Roman"/>
              </a:rPr>
              <a:t>awal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sebelum </a:t>
            </a:r>
            <a:r>
              <a:rPr sz="1800" spc="-25" dirty="0">
                <a:latin typeface="Times New Roman"/>
                <a:cs typeface="Times New Roman"/>
              </a:rPr>
              <a:t>pengenaan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pajak</a:t>
            </a:r>
            <a:r>
              <a:rPr sz="1800" spc="-35" dirty="0">
                <a:latin typeface="Times New Roman"/>
                <a:cs typeface="Times New Roman"/>
              </a:rPr>
              <a:t> adalah </a:t>
            </a:r>
            <a:r>
              <a:rPr sz="1800" spc="-10" dirty="0">
                <a:latin typeface="Times New Roman"/>
                <a:cs typeface="Times New Roman"/>
              </a:rPr>
              <a:t>pada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P0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dan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Q0, pengenaan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pajak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menyebabkan </a:t>
            </a:r>
            <a:r>
              <a:rPr sz="1800" spc="-10" dirty="0">
                <a:latin typeface="Times New Roman"/>
                <a:cs typeface="Times New Roman"/>
              </a:rPr>
              <a:t>kurva </a:t>
            </a:r>
            <a:r>
              <a:rPr sz="1800" spc="-40" dirty="0">
                <a:latin typeface="Times New Roman"/>
                <a:cs typeface="Times New Roman"/>
              </a:rPr>
              <a:t>penawaran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bergeser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dari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So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ke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Times New Roman"/>
                <a:cs typeface="Times New Roman"/>
              </a:rPr>
              <a:t>S1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dengan </a:t>
            </a:r>
            <a:r>
              <a:rPr sz="1800" spc="-40" dirty="0">
                <a:latin typeface="Times New Roman"/>
                <a:cs typeface="Times New Roman"/>
              </a:rPr>
              <a:t>demikian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koordinat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keseimbangan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berubah </a:t>
            </a:r>
            <a:r>
              <a:rPr sz="1800" spc="-45" dirty="0">
                <a:latin typeface="Times New Roman"/>
                <a:cs typeface="Times New Roman"/>
              </a:rPr>
              <a:t>ke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P1,Q1.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084190" y="2416555"/>
            <a:ext cx="37712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Times New Roman"/>
                <a:cs typeface="Times New Roman"/>
              </a:rPr>
              <a:t>Besarnya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pajak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70" dirty="0">
                <a:latin typeface="Times New Roman"/>
                <a:cs typeface="Times New Roman"/>
              </a:rPr>
              <a:t>yang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dipungut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sebesar </a:t>
            </a:r>
            <a:r>
              <a:rPr sz="1800" spc="-35" dirty="0">
                <a:latin typeface="Times New Roman"/>
                <a:cs typeface="Times New Roman"/>
              </a:rPr>
              <a:t>0Q1(P1-</a:t>
            </a:r>
            <a:r>
              <a:rPr sz="1800" dirty="0">
                <a:latin typeface="Times New Roman"/>
                <a:cs typeface="Times New Roman"/>
              </a:rPr>
              <a:t>P2)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atau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sama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dengan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luas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bidang </a:t>
            </a:r>
            <a:r>
              <a:rPr sz="1800" spc="-60" dirty="0">
                <a:latin typeface="Times New Roman"/>
                <a:cs typeface="Times New Roman"/>
              </a:rPr>
              <a:t>segi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empat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dan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C,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sementara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kita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tahu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84190" y="3239465"/>
            <a:ext cx="3973195" cy="2663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Times New Roman"/>
                <a:cs typeface="Times New Roman"/>
              </a:rPr>
              <a:t>luas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bidang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dan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adalah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merupakan </a:t>
            </a:r>
            <a:r>
              <a:rPr sz="1800" spc="-20" dirty="0">
                <a:latin typeface="Times New Roman"/>
                <a:cs typeface="Times New Roman"/>
              </a:rPr>
              <a:t>surplus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konsumen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dan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produsen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70" dirty="0">
                <a:latin typeface="Times New Roman"/>
                <a:cs typeface="Times New Roman"/>
              </a:rPr>
              <a:t>yang</a:t>
            </a:r>
            <a:r>
              <a:rPr sz="1800" spc="-40" dirty="0">
                <a:latin typeface="Times New Roman"/>
                <a:cs typeface="Times New Roman"/>
              </a:rPr>
              <a:t> hilang </a:t>
            </a:r>
            <a:r>
              <a:rPr sz="1800" dirty="0">
                <a:latin typeface="Times New Roman"/>
                <a:cs typeface="Times New Roman"/>
              </a:rPr>
              <a:t>dan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masuk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ke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kas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pemerintah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sebagai </a:t>
            </a:r>
            <a:r>
              <a:rPr sz="1800" spc="-25" dirty="0">
                <a:latin typeface="Times New Roman"/>
                <a:cs typeface="Times New Roman"/>
              </a:rPr>
              <a:t>penerimaan</a:t>
            </a:r>
            <a:r>
              <a:rPr sz="1800" spc="-45" dirty="0">
                <a:latin typeface="Times New Roman"/>
                <a:cs typeface="Times New Roman"/>
              </a:rPr>
              <a:t> pajak,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maka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berdasarkan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luas </a:t>
            </a:r>
            <a:r>
              <a:rPr sz="1800" spc="-35" dirty="0">
                <a:latin typeface="Times New Roman"/>
                <a:cs typeface="Times New Roman"/>
              </a:rPr>
              <a:t>bidang,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produsen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berhasil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menggeser </a:t>
            </a:r>
            <a:r>
              <a:rPr sz="1800" spc="-45" dirty="0">
                <a:latin typeface="Times New Roman"/>
                <a:cs typeface="Times New Roman"/>
              </a:rPr>
              <a:t>sebagian </a:t>
            </a:r>
            <a:r>
              <a:rPr sz="1800" dirty="0">
                <a:latin typeface="Times New Roman"/>
                <a:cs typeface="Times New Roman"/>
              </a:rPr>
              <a:t>beban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60" dirty="0">
                <a:latin typeface="Times New Roman"/>
                <a:cs typeface="Times New Roman"/>
              </a:rPr>
              <a:t>pajaknya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kepada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konsumen </a:t>
            </a:r>
            <a:r>
              <a:rPr sz="1800" spc="-35" dirty="0">
                <a:latin typeface="Times New Roman"/>
                <a:cs typeface="Times New Roman"/>
              </a:rPr>
              <a:t>(bidang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A),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55" dirty="0">
                <a:latin typeface="Times New Roman"/>
                <a:cs typeface="Times New Roman"/>
              </a:rPr>
              <a:t>jadi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sebetulnya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kebijakan </a:t>
            </a:r>
            <a:r>
              <a:rPr sz="1800" dirty="0">
                <a:latin typeface="Times New Roman"/>
                <a:cs typeface="Times New Roman"/>
              </a:rPr>
              <a:t>tersebut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merugikan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konsumen</a:t>
            </a:r>
            <a:endParaRPr sz="1800">
              <a:latin typeface="Times New Roman"/>
              <a:cs typeface="Times New Roman"/>
            </a:endParaRPr>
          </a:p>
          <a:p>
            <a:pPr marL="228600">
              <a:lnSpc>
                <a:spcPct val="100000"/>
              </a:lnSpc>
              <a:spcBef>
                <a:spcPts val="1325"/>
              </a:spcBef>
            </a:pPr>
            <a:r>
              <a:rPr sz="1800" spc="25" dirty="0">
                <a:latin typeface="Times New Roman"/>
                <a:cs typeface="Times New Roman"/>
              </a:rPr>
              <a:t>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594359" y="246888"/>
            <a:ext cx="4264660" cy="429895"/>
          </a:xfrm>
          <a:prstGeom prst="rect">
            <a:avLst/>
          </a:prstGeom>
          <a:solidFill>
            <a:srgbClr val="FF9999"/>
          </a:solidFill>
        </p:spPr>
        <p:txBody>
          <a:bodyPr vert="horz" wrap="square" lIns="0" tIns="26034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204"/>
              </a:spcBef>
            </a:pPr>
            <a:r>
              <a:rPr sz="2400" spc="80" dirty="0">
                <a:solidFill>
                  <a:srgbClr val="000000"/>
                </a:solidFill>
                <a:latin typeface="Arial MT"/>
                <a:cs typeface="Arial MT"/>
              </a:rPr>
              <a:t>Efek</a:t>
            </a:r>
            <a:r>
              <a:rPr sz="2400" spc="-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400" spc="60" dirty="0">
                <a:solidFill>
                  <a:srgbClr val="000000"/>
                </a:solidFill>
                <a:latin typeface="Arial MT"/>
                <a:cs typeface="Arial MT"/>
              </a:rPr>
              <a:t>Pajak</a:t>
            </a:r>
            <a:r>
              <a:rPr sz="2400" spc="-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400" spc="55" dirty="0">
                <a:solidFill>
                  <a:srgbClr val="000000"/>
                </a:solidFill>
                <a:latin typeface="Arial MT"/>
                <a:cs typeface="Arial MT"/>
              </a:rPr>
              <a:t>Pada</a:t>
            </a:r>
            <a:r>
              <a:rPr sz="2400" spc="-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400" spc="60" dirty="0">
                <a:solidFill>
                  <a:srgbClr val="000000"/>
                </a:solidFill>
                <a:latin typeface="Arial MT"/>
                <a:cs typeface="Arial MT"/>
              </a:rPr>
              <a:t>Penawaran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1460" cy="6849109"/>
            <a:chOff x="0" y="0"/>
            <a:chExt cx="9141460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6"/>
              <a:ext cx="6382511" cy="26517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1688" y="3538728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436618" y="69850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244" y="1063625"/>
                  </a:lnTo>
                  <a:lnTo>
                    <a:pt x="2885820" y="1114552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3343020" y="2108327"/>
                  </a:lnTo>
                  <a:lnTo>
                    <a:pt x="3066795" y="2178177"/>
                  </a:lnTo>
                  <a:lnTo>
                    <a:pt x="2765170" y="2255964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7"/>
                  </a:lnTo>
                  <a:lnTo>
                    <a:pt x="241300" y="3310127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401693" y="1312926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901693" y="1201801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487418" y="198501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0952" cy="456895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165" marR="69850" indent="26162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11785" algn="l"/>
              </a:tabLst>
            </a:pPr>
            <a:r>
              <a:rPr spc="-75" dirty="0"/>
              <a:t>Semakin</a:t>
            </a:r>
            <a:r>
              <a:rPr spc="-65" dirty="0"/>
              <a:t> </a:t>
            </a:r>
            <a:r>
              <a:rPr spc="-55" dirty="0"/>
              <a:t>elastis</a:t>
            </a:r>
            <a:r>
              <a:rPr spc="-80" dirty="0"/>
              <a:t> </a:t>
            </a:r>
            <a:r>
              <a:rPr spc="-20" dirty="0"/>
              <a:t>kurva</a:t>
            </a:r>
            <a:r>
              <a:rPr spc="-100" dirty="0"/>
              <a:t> </a:t>
            </a:r>
            <a:r>
              <a:rPr spc="-10" dirty="0"/>
              <a:t>permintaan</a:t>
            </a:r>
            <a:r>
              <a:rPr spc="-70" dirty="0"/>
              <a:t> </a:t>
            </a:r>
            <a:r>
              <a:rPr spc="-50" dirty="0"/>
              <a:t>semakin</a:t>
            </a:r>
            <a:r>
              <a:rPr spc="-85" dirty="0"/>
              <a:t> </a:t>
            </a:r>
            <a:r>
              <a:rPr spc="-50" dirty="0"/>
              <a:t>sedikit</a:t>
            </a:r>
            <a:r>
              <a:rPr spc="-90" dirty="0"/>
              <a:t> </a:t>
            </a:r>
            <a:r>
              <a:rPr dirty="0"/>
              <a:t>beban</a:t>
            </a:r>
            <a:r>
              <a:rPr spc="-65" dirty="0"/>
              <a:t> </a:t>
            </a:r>
            <a:r>
              <a:rPr spc="-60" dirty="0"/>
              <a:t>pajak</a:t>
            </a:r>
            <a:r>
              <a:rPr spc="-55" dirty="0"/>
              <a:t> </a:t>
            </a:r>
            <a:r>
              <a:rPr spc="-80" dirty="0"/>
              <a:t>yang</a:t>
            </a:r>
            <a:r>
              <a:rPr spc="-55" dirty="0"/>
              <a:t> </a:t>
            </a:r>
            <a:r>
              <a:rPr spc="-20" dirty="0"/>
              <a:t>akan </a:t>
            </a:r>
            <a:r>
              <a:rPr spc="-40" dirty="0"/>
              <a:t>ditanggung</a:t>
            </a:r>
            <a:r>
              <a:rPr spc="-100" dirty="0"/>
              <a:t> </a:t>
            </a:r>
            <a:r>
              <a:rPr dirty="0"/>
              <a:t>oleh</a:t>
            </a:r>
            <a:r>
              <a:rPr spc="-80" dirty="0"/>
              <a:t> </a:t>
            </a:r>
            <a:r>
              <a:rPr spc="-40" dirty="0"/>
              <a:t>pembeli.</a:t>
            </a:r>
            <a:r>
              <a:rPr spc="-90" dirty="0"/>
              <a:t> </a:t>
            </a:r>
            <a:r>
              <a:rPr spc="-60" dirty="0"/>
              <a:t>Apabila</a:t>
            </a:r>
            <a:r>
              <a:rPr spc="-55" dirty="0"/>
              <a:t> </a:t>
            </a:r>
            <a:r>
              <a:rPr spc="-25" dirty="0"/>
              <a:t>kurva</a:t>
            </a:r>
            <a:r>
              <a:rPr spc="-75" dirty="0"/>
              <a:t> </a:t>
            </a:r>
            <a:r>
              <a:rPr spc="-20" dirty="0"/>
              <a:t>permintaan</a:t>
            </a:r>
            <a:r>
              <a:rPr spc="-60" dirty="0"/>
              <a:t> </a:t>
            </a:r>
            <a:r>
              <a:rPr spc="-45" dirty="0"/>
              <a:t>adalah</a:t>
            </a:r>
            <a:r>
              <a:rPr spc="-50" dirty="0"/>
              <a:t> </a:t>
            </a:r>
            <a:r>
              <a:rPr spc="-60" dirty="0"/>
              <a:t>elastis</a:t>
            </a:r>
            <a:r>
              <a:rPr spc="-75" dirty="0"/>
              <a:t> </a:t>
            </a:r>
            <a:r>
              <a:rPr spc="-10" dirty="0"/>
              <a:t>sempurna </a:t>
            </a:r>
            <a:r>
              <a:rPr spc="-50" dirty="0"/>
              <a:t>maka</a:t>
            </a:r>
            <a:r>
              <a:rPr spc="-65" dirty="0"/>
              <a:t> </a:t>
            </a:r>
            <a:r>
              <a:rPr spc="-25" dirty="0"/>
              <a:t>seluruh</a:t>
            </a:r>
            <a:r>
              <a:rPr spc="-114" dirty="0"/>
              <a:t> </a:t>
            </a:r>
            <a:r>
              <a:rPr spc="-50" dirty="0"/>
              <a:t>pajak </a:t>
            </a:r>
            <a:r>
              <a:rPr spc="-45" dirty="0"/>
              <a:t>penjualan</a:t>
            </a:r>
            <a:r>
              <a:rPr spc="-70" dirty="0"/>
              <a:t> </a:t>
            </a:r>
            <a:r>
              <a:rPr spc="-65" dirty="0"/>
              <a:t>dibayar </a:t>
            </a:r>
            <a:r>
              <a:rPr spc="-10" dirty="0"/>
              <a:t>oleh</a:t>
            </a:r>
            <a:r>
              <a:rPr spc="-70" dirty="0"/>
              <a:t> </a:t>
            </a:r>
            <a:r>
              <a:rPr spc="-10" dirty="0"/>
              <a:t>penjual.</a:t>
            </a:r>
          </a:p>
          <a:p>
            <a:pPr marL="50165" marR="5080" indent="2616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11785" algn="l"/>
              </a:tabLst>
            </a:pPr>
            <a:r>
              <a:rPr spc="-75" dirty="0"/>
              <a:t>Semakin</a:t>
            </a:r>
            <a:r>
              <a:rPr spc="-65" dirty="0"/>
              <a:t> </a:t>
            </a:r>
            <a:r>
              <a:rPr spc="-55" dirty="0"/>
              <a:t>elastis</a:t>
            </a:r>
            <a:r>
              <a:rPr spc="-80" dirty="0"/>
              <a:t> </a:t>
            </a:r>
            <a:r>
              <a:rPr spc="-25" dirty="0"/>
              <a:t>kurva</a:t>
            </a:r>
            <a:r>
              <a:rPr spc="-75" dirty="0"/>
              <a:t> </a:t>
            </a:r>
            <a:r>
              <a:rPr spc="-20" dirty="0"/>
              <a:t>permintaan</a:t>
            </a:r>
            <a:r>
              <a:rPr spc="-65" dirty="0"/>
              <a:t> </a:t>
            </a:r>
            <a:r>
              <a:rPr spc="-50" dirty="0"/>
              <a:t>semakin</a:t>
            </a:r>
            <a:r>
              <a:rPr spc="-85" dirty="0"/>
              <a:t> </a:t>
            </a:r>
            <a:r>
              <a:rPr spc="-50" dirty="0"/>
              <a:t>banyak </a:t>
            </a:r>
            <a:r>
              <a:rPr dirty="0"/>
              <a:t>penurunan</a:t>
            </a:r>
            <a:r>
              <a:rPr spc="-85" dirty="0"/>
              <a:t> </a:t>
            </a:r>
            <a:r>
              <a:rPr spc="-10" dirty="0"/>
              <a:t>jumlah </a:t>
            </a:r>
            <a:r>
              <a:rPr spc="-20" dirty="0"/>
              <a:t>barang</a:t>
            </a:r>
            <a:r>
              <a:rPr spc="-55" dirty="0"/>
              <a:t> </a:t>
            </a:r>
            <a:r>
              <a:rPr spc="-80" dirty="0"/>
              <a:t>yang</a:t>
            </a:r>
            <a:r>
              <a:rPr spc="-55" dirty="0"/>
              <a:t> diperjualbelikan</a:t>
            </a:r>
            <a:r>
              <a:rPr spc="-65" dirty="0"/>
              <a:t> sebagai</a:t>
            </a:r>
            <a:r>
              <a:rPr spc="-60" dirty="0"/>
              <a:t> </a:t>
            </a:r>
            <a:r>
              <a:rPr spc="-40" dirty="0"/>
              <a:t>akibat</a:t>
            </a:r>
            <a:r>
              <a:rPr spc="-60" dirty="0"/>
              <a:t> </a:t>
            </a:r>
            <a:r>
              <a:rPr spc="-25" dirty="0"/>
              <a:t>dari</a:t>
            </a:r>
            <a:r>
              <a:rPr spc="-60" dirty="0"/>
              <a:t> </a:t>
            </a:r>
            <a:r>
              <a:rPr spc="-25" dirty="0"/>
              <a:t>pemungutan</a:t>
            </a:r>
            <a:r>
              <a:rPr spc="-90" dirty="0"/>
              <a:t> </a:t>
            </a:r>
            <a:r>
              <a:rPr spc="-50" dirty="0"/>
              <a:t>pajak</a:t>
            </a:r>
            <a:r>
              <a:rPr spc="-45" dirty="0"/>
              <a:t> </a:t>
            </a:r>
            <a:r>
              <a:rPr spc="-20" dirty="0"/>
              <a:t>penjualan </a:t>
            </a:r>
            <a:r>
              <a:rPr dirty="0"/>
              <a:t>oleh</a:t>
            </a:r>
            <a:r>
              <a:rPr spc="-125" dirty="0"/>
              <a:t> </a:t>
            </a:r>
            <a:r>
              <a:rPr spc="-10" dirty="0"/>
              <a:t>pemerintah.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8267" y="573100"/>
            <a:ext cx="5978525" cy="421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Efek</a:t>
            </a:r>
            <a:r>
              <a:rPr sz="26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Pajak</a:t>
            </a:r>
            <a:r>
              <a:rPr sz="2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Elastisitas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Permintaan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0224" y="3285744"/>
            <a:ext cx="7287768" cy="313029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1460" cy="6849109"/>
            <a:chOff x="0" y="0"/>
            <a:chExt cx="9141460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6"/>
              <a:ext cx="6382511" cy="26517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1688" y="3538728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436618" y="69850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244" y="1063625"/>
                  </a:lnTo>
                  <a:lnTo>
                    <a:pt x="2885820" y="1114552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3343020" y="2108327"/>
                  </a:lnTo>
                  <a:lnTo>
                    <a:pt x="3066795" y="2178177"/>
                  </a:lnTo>
                  <a:lnTo>
                    <a:pt x="2765170" y="2255964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7"/>
                  </a:lnTo>
                  <a:lnTo>
                    <a:pt x="241300" y="3310127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401693" y="1312926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901693" y="1201801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487418" y="198501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0952" cy="456895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26516" y="1134872"/>
            <a:ext cx="8345805" cy="22688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44450" indent="248920">
              <a:lnSpc>
                <a:spcPct val="100000"/>
              </a:lnSpc>
              <a:spcBef>
                <a:spcPts val="110"/>
              </a:spcBef>
              <a:buAutoNum type="arabicPeriod"/>
              <a:tabLst>
                <a:tab pos="261620" algn="l"/>
              </a:tabLst>
            </a:pPr>
            <a:r>
              <a:rPr sz="2100" spc="-65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1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65" dirty="0">
                <a:solidFill>
                  <a:srgbClr val="FFFFFF"/>
                </a:solidFill>
                <a:latin typeface="Times New Roman"/>
                <a:cs typeface="Times New Roman"/>
              </a:rPr>
              <a:t>elastis </a:t>
            </a:r>
            <a:r>
              <a:rPr sz="2100" spc="-3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21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Times New Roman"/>
                <a:cs typeface="Times New Roman"/>
              </a:rPr>
              <a:t>penawaran,</a:t>
            </a:r>
            <a:r>
              <a:rPr sz="21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1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55" dirty="0">
                <a:solidFill>
                  <a:srgbClr val="FFFFFF"/>
                </a:solidFill>
                <a:latin typeface="Times New Roman"/>
                <a:cs typeface="Times New Roman"/>
              </a:rPr>
              <a:t>banyak</a:t>
            </a:r>
            <a:r>
              <a:rPr sz="21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FFFFFF"/>
                </a:solidFill>
                <a:latin typeface="Times New Roman"/>
                <a:cs typeface="Times New Roman"/>
              </a:rPr>
              <a:t>beban</a:t>
            </a:r>
            <a:r>
              <a:rPr sz="21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60" dirty="0">
                <a:solidFill>
                  <a:srgbClr val="FFFFFF"/>
                </a:solidFill>
                <a:latin typeface="Times New Roman"/>
                <a:cs typeface="Times New Roman"/>
              </a:rPr>
              <a:t>pajak</a:t>
            </a:r>
            <a:r>
              <a:rPr sz="21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Times New Roman"/>
                <a:cs typeface="Times New Roman"/>
              </a:rPr>
              <a:t>penjualan</a:t>
            </a:r>
            <a:r>
              <a:rPr sz="21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Times New Roman"/>
                <a:cs typeface="Times New Roman"/>
              </a:rPr>
              <a:t>yang </a:t>
            </a:r>
            <a:r>
              <a:rPr sz="2100" spc="-35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r>
              <a:rPr sz="21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40" dirty="0">
                <a:solidFill>
                  <a:srgbClr val="FFFFFF"/>
                </a:solidFill>
                <a:latin typeface="Times New Roman"/>
                <a:cs typeface="Times New Roman"/>
              </a:rPr>
              <a:t>ditanggung</a:t>
            </a:r>
            <a:r>
              <a:rPr sz="21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40" dirty="0">
                <a:solidFill>
                  <a:srgbClr val="FFFFFF"/>
                </a:solidFill>
                <a:latin typeface="Times New Roman"/>
                <a:cs typeface="Times New Roman"/>
              </a:rPr>
              <a:t>pembeli.</a:t>
            </a:r>
            <a:r>
              <a:rPr sz="21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40" dirty="0">
                <a:solidFill>
                  <a:srgbClr val="FFFFFF"/>
                </a:solidFill>
                <a:latin typeface="Times New Roman"/>
                <a:cs typeface="Times New Roman"/>
              </a:rPr>
              <a:t>Seluruh</a:t>
            </a:r>
            <a:r>
              <a:rPr sz="21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FFFFFF"/>
                </a:solidFill>
                <a:latin typeface="Times New Roman"/>
                <a:cs typeface="Times New Roman"/>
              </a:rPr>
              <a:t>beban</a:t>
            </a:r>
            <a:r>
              <a:rPr sz="21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65" dirty="0">
                <a:solidFill>
                  <a:srgbClr val="FFFFFF"/>
                </a:solidFill>
                <a:latin typeface="Times New Roman"/>
                <a:cs typeface="Times New Roman"/>
              </a:rPr>
              <a:t>pajak </a:t>
            </a:r>
            <a:r>
              <a:rPr sz="2100" spc="-35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r>
              <a:rPr sz="21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40" dirty="0">
                <a:solidFill>
                  <a:srgbClr val="FFFFFF"/>
                </a:solidFill>
                <a:latin typeface="Times New Roman"/>
                <a:cs typeface="Times New Roman"/>
              </a:rPr>
              <a:t>ditanggung</a:t>
            </a:r>
            <a:r>
              <a:rPr sz="21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Times New Roman"/>
                <a:cs typeface="Times New Roman"/>
              </a:rPr>
              <a:t>pembeli</a:t>
            </a:r>
            <a:r>
              <a:rPr sz="21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Times New Roman"/>
                <a:cs typeface="Times New Roman"/>
              </a:rPr>
              <a:t>apabila </a:t>
            </a:r>
            <a:r>
              <a:rPr sz="2100" spc="-3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21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21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Times New Roman"/>
                <a:cs typeface="Times New Roman"/>
              </a:rPr>
              <a:t>bersifat</a:t>
            </a:r>
            <a:r>
              <a:rPr sz="21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65" dirty="0">
                <a:solidFill>
                  <a:srgbClr val="FFFFFF"/>
                </a:solidFill>
                <a:latin typeface="Times New Roman"/>
                <a:cs typeface="Times New Roman"/>
              </a:rPr>
              <a:t>elastis</a:t>
            </a:r>
            <a:r>
              <a:rPr sz="21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25" dirty="0">
                <a:solidFill>
                  <a:srgbClr val="FFFFFF"/>
                </a:solidFill>
                <a:latin typeface="Times New Roman"/>
                <a:cs typeface="Times New Roman"/>
              </a:rPr>
              <a:t>sempurna.</a:t>
            </a:r>
            <a:r>
              <a:rPr sz="21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65" dirty="0">
                <a:solidFill>
                  <a:srgbClr val="FFFFFF"/>
                </a:solidFill>
                <a:latin typeface="Times New Roman"/>
                <a:cs typeface="Times New Roman"/>
              </a:rPr>
              <a:t>Sebaliknyaseluruh</a:t>
            </a:r>
            <a:r>
              <a:rPr sz="21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dirty="0">
                <a:solidFill>
                  <a:srgbClr val="FFFFFF"/>
                </a:solidFill>
                <a:latin typeface="Times New Roman"/>
                <a:cs typeface="Times New Roman"/>
              </a:rPr>
              <a:t>beban</a:t>
            </a:r>
            <a:r>
              <a:rPr sz="21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60" dirty="0">
                <a:solidFill>
                  <a:srgbClr val="FFFFFF"/>
                </a:solidFill>
                <a:latin typeface="Times New Roman"/>
                <a:cs typeface="Times New Roman"/>
              </a:rPr>
              <a:t>pajak</a:t>
            </a:r>
            <a:r>
              <a:rPr sz="21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Times New Roman"/>
                <a:cs typeface="Times New Roman"/>
              </a:rPr>
              <a:t>akan </a:t>
            </a:r>
            <a:r>
              <a:rPr sz="2100" spc="-40" dirty="0">
                <a:solidFill>
                  <a:srgbClr val="FFFFFF"/>
                </a:solidFill>
                <a:latin typeface="Times New Roman"/>
                <a:cs typeface="Times New Roman"/>
              </a:rPr>
              <a:t>ditanggung</a:t>
            </a:r>
            <a:r>
              <a:rPr sz="21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45" dirty="0">
                <a:solidFill>
                  <a:srgbClr val="FFFFFF"/>
                </a:solidFill>
                <a:latin typeface="Times New Roman"/>
                <a:cs typeface="Times New Roman"/>
              </a:rPr>
              <a:t>penjual</a:t>
            </a:r>
            <a:r>
              <a:rPr sz="21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70" dirty="0">
                <a:solidFill>
                  <a:srgbClr val="FFFFFF"/>
                </a:solidFill>
                <a:latin typeface="Times New Roman"/>
                <a:cs typeface="Times New Roman"/>
              </a:rPr>
              <a:t>apabila</a:t>
            </a:r>
            <a:r>
              <a:rPr sz="21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3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21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45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21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Times New Roman"/>
                <a:cs typeface="Times New Roman"/>
              </a:rPr>
              <a:t>bersifat</a:t>
            </a:r>
            <a:r>
              <a:rPr sz="21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40" dirty="0">
                <a:solidFill>
                  <a:srgbClr val="FFFFFF"/>
                </a:solidFill>
                <a:latin typeface="Times New Roman"/>
                <a:cs typeface="Times New Roman"/>
              </a:rPr>
              <a:t>tidak</a:t>
            </a:r>
            <a:r>
              <a:rPr sz="21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60" dirty="0">
                <a:solidFill>
                  <a:srgbClr val="FFFFFF"/>
                </a:solidFill>
                <a:latin typeface="Times New Roman"/>
                <a:cs typeface="Times New Roman"/>
              </a:rPr>
              <a:t>elastis</a:t>
            </a:r>
            <a:r>
              <a:rPr sz="21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Times New Roman"/>
                <a:cs typeface="Times New Roman"/>
              </a:rPr>
              <a:t>sempurna.</a:t>
            </a:r>
            <a:endParaRPr sz="2100">
              <a:latin typeface="Times New Roman"/>
              <a:cs typeface="Times New Roman"/>
            </a:endParaRPr>
          </a:p>
          <a:p>
            <a:pPr marL="12700" marR="5080" indent="2489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61620" algn="l"/>
              </a:tabLst>
            </a:pPr>
            <a:r>
              <a:rPr sz="2100" spc="-65" dirty="0">
                <a:solidFill>
                  <a:srgbClr val="FFFFFF"/>
                </a:solidFill>
                <a:latin typeface="Times New Roman"/>
                <a:cs typeface="Times New Roman"/>
              </a:rPr>
              <a:t>Semakin elastis</a:t>
            </a:r>
            <a:r>
              <a:rPr sz="21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3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21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Times New Roman"/>
                <a:cs typeface="Times New Roman"/>
              </a:rPr>
              <a:t>penawaran,</a:t>
            </a:r>
            <a:r>
              <a:rPr sz="21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100" spc="-55" dirty="0">
                <a:solidFill>
                  <a:srgbClr val="FFFFFF"/>
                </a:solidFill>
                <a:latin typeface="Times New Roman"/>
                <a:cs typeface="Times New Roman"/>
              </a:rPr>
              <a:t> banyak</a:t>
            </a:r>
            <a:r>
              <a:rPr sz="21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Times New Roman"/>
                <a:cs typeface="Times New Roman"/>
              </a:rPr>
              <a:t>pengurangan</a:t>
            </a:r>
            <a:r>
              <a:rPr sz="21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60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21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Times New Roman"/>
                <a:cs typeface="Times New Roman"/>
              </a:rPr>
              <a:t>barang </a:t>
            </a:r>
            <a:r>
              <a:rPr sz="2100" spc="-8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1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60" dirty="0">
                <a:solidFill>
                  <a:srgbClr val="FFFFFF"/>
                </a:solidFill>
                <a:latin typeface="Times New Roman"/>
                <a:cs typeface="Times New Roman"/>
              </a:rPr>
              <a:t>diperjualbelikan.</a:t>
            </a:r>
            <a:r>
              <a:rPr sz="21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80" dirty="0">
                <a:solidFill>
                  <a:srgbClr val="FFFFFF"/>
                </a:solidFill>
                <a:latin typeface="Times New Roman"/>
                <a:cs typeface="Times New Roman"/>
              </a:rPr>
              <a:t>Pajak</a:t>
            </a:r>
            <a:r>
              <a:rPr sz="21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45" dirty="0">
                <a:solidFill>
                  <a:srgbClr val="FFFFFF"/>
                </a:solidFill>
                <a:latin typeface="Times New Roman"/>
                <a:cs typeface="Times New Roman"/>
              </a:rPr>
              <a:t>penjualan</a:t>
            </a:r>
            <a:r>
              <a:rPr sz="21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r>
              <a:rPr sz="21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50" dirty="0">
                <a:solidFill>
                  <a:srgbClr val="FFFFFF"/>
                </a:solidFill>
                <a:latin typeface="Times New Roman"/>
                <a:cs typeface="Times New Roman"/>
              </a:rPr>
              <a:t>mengurangi </a:t>
            </a:r>
            <a:r>
              <a:rPr sz="2100" spc="-55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21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21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Times New Roman"/>
                <a:cs typeface="Times New Roman"/>
              </a:rPr>
              <a:t>yang </a:t>
            </a:r>
            <a:r>
              <a:rPr sz="2100" spc="-10" dirty="0">
                <a:solidFill>
                  <a:srgbClr val="FFFFFF"/>
                </a:solidFill>
                <a:latin typeface="Times New Roman"/>
                <a:cs typeface="Times New Roman"/>
              </a:rPr>
              <a:t>diperjualbelikan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8267" y="573100"/>
            <a:ext cx="5928360" cy="421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Efek</a:t>
            </a:r>
            <a:r>
              <a:rPr sz="26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Pajak</a:t>
            </a:r>
            <a:r>
              <a:rPr sz="2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Elastisitas</a:t>
            </a:r>
            <a:r>
              <a:rPr sz="26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Penawaran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8824" y="3602735"/>
            <a:ext cx="6467856" cy="284987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76834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95"/>
              </a:spcBef>
            </a:pPr>
            <a:r>
              <a:rPr dirty="0"/>
              <a:t>Contoh</a:t>
            </a:r>
            <a:r>
              <a:rPr spc="-170" dirty="0"/>
              <a:t> </a:t>
            </a:r>
            <a:r>
              <a:rPr dirty="0"/>
              <a:t>Soal</a:t>
            </a:r>
            <a:r>
              <a:rPr spc="-150" dirty="0"/>
              <a:t> </a:t>
            </a:r>
            <a:r>
              <a:rPr spc="-25" dirty="0"/>
              <a:t>2: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959686"/>
            <a:ext cx="8075295" cy="3464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indent="-514984">
              <a:lnSpc>
                <a:spcPts val="3115"/>
              </a:lnSpc>
              <a:spcBef>
                <a:spcPts val="95"/>
              </a:spcBef>
              <a:buSzPct val="94230"/>
              <a:buAutoNum type="arabicPeriod"/>
              <a:tabLst>
                <a:tab pos="527685" algn="l"/>
                <a:tab pos="1969770" algn="l"/>
                <a:tab pos="2808605" algn="l"/>
                <a:tab pos="3884295" algn="l"/>
                <a:tab pos="5604510" algn="l"/>
                <a:tab pos="6573520" algn="l"/>
              </a:tabLst>
            </a:pPr>
            <a:r>
              <a:rPr sz="2600" spc="-10" dirty="0">
                <a:latin typeface="Times New Roman"/>
                <a:cs typeface="Times New Roman"/>
              </a:rPr>
              <a:t>Diketahui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suatu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produk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ditunjukkan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fungsi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permintaan</a:t>
            </a:r>
            <a:endParaRPr sz="2600">
              <a:latin typeface="Times New Roman"/>
              <a:cs typeface="Times New Roman"/>
            </a:endParaRPr>
          </a:p>
          <a:p>
            <a:pPr marL="527685">
              <a:lnSpc>
                <a:spcPts val="3354"/>
              </a:lnSpc>
              <a:tabLst>
                <a:tab pos="869315" algn="l"/>
                <a:tab pos="1225550" algn="l"/>
                <a:tab pos="1737995" algn="l"/>
                <a:tab pos="2073275" algn="l"/>
                <a:tab pos="2484755" algn="l"/>
                <a:tab pos="3103880" algn="l"/>
                <a:tab pos="4070350" algn="l"/>
                <a:tab pos="5784215" algn="l"/>
                <a:tab pos="6098540" algn="l"/>
                <a:tab pos="6427470" algn="l"/>
                <a:tab pos="6762750" algn="l"/>
                <a:tab pos="7119620" algn="l"/>
                <a:tab pos="7723505" algn="l"/>
              </a:tabLst>
            </a:pPr>
            <a:r>
              <a:rPr sz="2800" spc="-50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=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15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–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Q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600" spc="-25" dirty="0">
                <a:latin typeface="Times New Roman"/>
                <a:cs typeface="Times New Roman"/>
              </a:rPr>
              <a:t>dan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fungsi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penawaran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50" dirty="0">
                <a:latin typeface="Times New Roman"/>
                <a:cs typeface="Times New Roman"/>
              </a:rPr>
              <a:t>P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50" dirty="0">
                <a:latin typeface="Times New Roman"/>
                <a:cs typeface="Times New Roman"/>
              </a:rPr>
              <a:t>=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3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+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0.5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Q</a:t>
            </a:r>
            <a:r>
              <a:rPr sz="2600" spc="-2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  <a:p>
            <a:pPr marL="527685">
              <a:lnSpc>
                <a:spcPct val="100000"/>
              </a:lnSpc>
              <a:spcBef>
                <a:spcPts val="10"/>
              </a:spcBef>
            </a:pPr>
            <a:r>
              <a:rPr sz="2600" dirty="0">
                <a:latin typeface="Times New Roman"/>
                <a:cs typeface="Times New Roman"/>
              </a:rPr>
              <a:t>Produk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tersebut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dikenakan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pajak</a:t>
            </a:r>
            <a:r>
              <a:rPr sz="2600" spc="-7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sebesar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Rp.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spc="-10" dirty="0">
                <a:latin typeface="Times New Roman"/>
                <a:cs typeface="Times New Roman"/>
              </a:rPr>
              <a:t>3,-/unit</a:t>
            </a:r>
            <a:endParaRPr sz="2600">
              <a:latin typeface="Times New Roman"/>
              <a:cs typeface="Times New Roman"/>
            </a:endParaRPr>
          </a:p>
          <a:p>
            <a:pPr marL="527685" marR="5715" lvl="1" indent="-515620">
              <a:lnSpc>
                <a:spcPct val="100000"/>
              </a:lnSpc>
              <a:spcBef>
                <a:spcPts val="625"/>
              </a:spcBef>
              <a:buSzPct val="94230"/>
              <a:buAutoNum type="alphaLcPeriod"/>
              <a:tabLst>
                <a:tab pos="527685" algn="l"/>
                <a:tab pos="1591310" algn="l"/>
                <a:tab pos="2448560" algn="l"/>
                <a:tab pos="3058160" algn="l"/>
                <a:tab pos="4110354" algn="l"/>
                <a:tab pos="6131560" algn="l"/>
                <a:tab pos="6961505" algn="l"/>
              </a:tabLst>
            </a:pPr>
            <a:r>
              <a:rPr sz="2600" spc="-10" dirty="0">
                <a:latin typeface="Times New Roman"/>
                <a:cs typeface="Times New Roman"/>
              </a:rPr>
              <a:t>Berapa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harga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25" dirty="0">
                <a:latin typeface="Times New Roman"/>
                <a:cs typeface="Times New Roman"/>
              </a:rPr>
              <a:t>dan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jumlah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keseimbangan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pasar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sebelum </a:t>
            </a:r>
            <a:r>
              <a:rPr sz="2600" dirty="0">
                <a:latin typeface="Times New Roman"/>
                <a:cs typeface="Times New Roman"/>
              </a:rPr>
              <a:t>dan</a:t>
            </a:r>
            <a:r>
              <a:rPr sz="2600" spc="-6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sesudah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pajak</a:t>
            </a:r>
            <a:r>
              <a:rPr sz="2600" spc="-40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?</a:t>
            </a:r>
            <a:endParaRPr sz="2600">
              <a:latin typeface="Times New Roman"/>
              <a:cs typeface="Times New Roman"/>
            </a:endParaRPr>
          </a:p>
          <a:p>
            <a:pPr marL="527685" lvl="1" indent="-514984">
              <a:lnSpc>
                <a:spcPct val="100000"/>
              </a:lnSpc>
              <a:spcBef>
                <a:spcPts val="625"/>
              </a:spcBef>
              <a:buSzPct val="94230"/>
              <a:buAutoNum type="alphaLcPeriod"/>
              <a:tabLst>
                <a:tab pos="527685" algn="l"/>
              </a:tabLst>
            </a:pPr>
            <a:r>
              <a:rPr sz="2600" dirty="0">
                <a:latin typeface="Times New Roman"/>
                <a:cs typeface="Times New Roman"/>
              </a:rPr>
              <a:t>Berapa</a:t>
            </a:r>
            <a:r>
              <a:rPr sz="2600" spc="-8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besar</a:t>
            </a:r>
            <a:r>
              <a:rPr sz="2600" spc="-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penerimaan</a:t>
            </a:r>
            <a:r>
              <a:rPr sz="2600" spc="-4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pajak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oleh</a:t>
            </a:r>
            <a:r>
              <a:rPr sz="2600" spc="-7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pemerintah</a:t>
            </a:r>
            <a:r>
              <a:rPr sz="2600" spc="-30" dirty="0">
                <a:latin typeface="Times New Roman"/>
                <a:cs typeface="Times New Roman"/>
              </a:rPr>
              <a:t> </a:t>
            </a:r>
            <a:r>
              <a:rPr sz="2600" spc="-60" dirty="0">
                <a:latin typeface="Times New Roman"/>
                <a:cs typeface="Times New Roman"/>
              </a:rPr>
              <a:t>?</a:t>
            </a:r>
            <a:endParaRPr sz="2600">
              <a:latin typeface="Times New Roman"/>
              <a:cs typeface="Times New Roman"/>
            </a:endParaRPr>
          </a:p>
          <a:p>
            <a:pPr marL="527685" marR="7620" lvl="1" indent="-515620">
              <a:lnSpc>
                <a:spcPct val="100000"/>
              </a:lnSpc>
              <a:spcBef>
                <a:spcPts val="625"/>
              </a:spcBef>
              <a:buSzPct val="94230"/>
              <a:buAutoNum type="alphaLcPeriod"/>
              <a:tabLst>
                <a:tab pos="527685" algn="l"/>
                <a:tab pos="1692275" algn="l"/>
                <a:tab pos="2619375" algn="l"/>
                <a:tab pos="3567429" algn="l"/>
                <a:tab pos="4439285" algn="l"/>
                <a:tab pos="6156325" algn="l"/>
                <a:tab pos="7583170" algn="l"/>
              </a:tabLst>
            </a:pPr>
            <a:r>
              <a:rPr sz="2600" spc="-10" dirty="0">
                <a:latin typeface="Times New Roman"/>
                <a:cs typeface="Times New Roman"/>
              </a:rPr>
              <a:t>Berapa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besar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pajak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20" dirty="0">
                <a:latin typeface="Times New Roman"/>
                <a:cs typeface="Times New Roman"/>
              </a:rPr>
              <a:t>yang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ditanggung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10" dirty="0">
                <a:latin typeface="Times New Roman"/>
                <a:cs typeface="Times New Roman"/>
              </a:rPr>
              <a:t>kosumen</a:t>
            </a:r>
            <a:r>
              <a:rPr sz="2600" dirty="0">
                <a:latin typeface="Times New Roman"/>
                <a:cs typeface="Times New Roman"/>
              </a:rPr>
              <a:t>	</a:t>
            </a:r>
            <a:r>
              <a:rPr sz="2600" spc="-25" dirty="0">
                <a:latin typeface="Times New Roman"/>
                <a:cs typeface="Times New Roman"/>
              </a:rPr>
              <a:t>dan </a:t>
            </a:r>
            <a:r>
              <a:rPr sz="2600" dirty="0">
                <a:latin typeface="Times New Roman"/>
                <a:cs typeface="Times New Roman"/>
              </a:rPr>
              <a:t>produsen</a:t>
            </a:r>
            <a:r>
              <a:rPr sz="2600" spc="-85" dirty="0">
                <a:latin typeface="Times New Roman"/>
                <a:cs typeface="Times New Roman"/>
              </a:rPr>
              <a:t> </a:t>
            </a:r>
            <a:r>
              <a:rPr sz="2600" spc="-50" dirty="0">
                <a:latin typeface="Times New Roman"/>
                <a:cs typeface="Times New Roman"/>
              </a:rPr>
              <a:t>?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02752" y="4584191"/>
            <a:ext cx="841375" cy="2261870"/>
            <a:chOff x="8302752" y="4584191"/>
            <a:chExt cx="841375" cy="2261870"/>
          </a:xfrm>
        </p:grpSpPr>
        <p:sp>
          <p:nvSpPr>
            <p:cNvPr id="5" name="object 5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5256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90"/>
              </a:spcBef>
            </a:pPr>
            <a:r>
              <a:rPr spc="-30" dirty="0"/>
              <a:t>Penyelesaian</a:t>
            </a:r>
            <a:r>
              <a:rPr spc="-170" dirty="0"/>
              <a:t> </a:t>
            </a:r>
            <a:r>
              <a:rPr spc="-50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0840" y="1915297"/>
            <a:ext cx="7329170" cy="450850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R="786765" algn="ctr">
              <a:lnSpc>
                <a:spcPct val="100000"/>
              </a:lnSpc>
              <a:spcBef>
                <a:spcPts val="360"/>
              </a:spcBef>
              <a:tabLst>
                <a:tab pos="5442585" algn="l"/>
              </a:tabLst>
            </a:pPr>
            <a:r>
              <a:rPr sz="2800" dirty="0">
                <a:latin typeface="Times New Roman"/>
                <a:cs typeface="Times New Roman"/>
              </a:rPr>
              <a:t>Keseimbangan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pasar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sebelum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pajak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b="1" dirty="0">
                <a:latin typeface="Times New Roman"/>
                <a:cs typeface="Times New Roman"/>
              </a:rPr>
              <a:t>P</a:t>
            </a:r>
            <a:r>
              <a:rPr sz="2775" b="1" baseline="-19519" dirty="0">
                <a:latin typeface="Times New Roman"/>
                <a:cs typeface="Times New Roman"/>
              </a:rPr>
              <a:t>d</a:t>
            </a:r>
            <a:r>
              <a:rPr sz="2775" b="1" spc="359" baseline="-19519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= </a:t>
            </a:r>
            <a:r>
              <a:rPr sz="2800" b="1" spc="-25" dirty="0">
                <a:latin typeface="Times New Roman"/>
                <a:cs typeface="Times New Roman"/>
              </a:rPr>
              <a:t>P</a:t>
            </a:r>
            <a:r>
              <a:rPr sz="2775" b="1" spc="-37" baseline="-19519" dirty="0">
                <a:latin typeface="Times New Roman"/>
                <a:cs typeface="Times New Roman"/>
              </a:rPr>
              <a:t>s</a:t>
            </a:r>
            <a:endParaRPr sz="2775" baseline="-19519">
              <a:latin typeface="Times New Roman"/>
              <a:cs typeface="Times New Roman"/>
            </a:endParaRPr>
          </a:p>
          <a:p>
            <a:pPr marR="2746375" algn="ctr">
              <a:lnSpc>
                <a:spcPct val="100000"/>
              </a:lnSpc>
              <a:spcBef>
                <a:spcPts val="270"/>
              </a:spcBef>
            </a:pPr>
            <a:r>
              <a:rPr sz="2800" dirty="0">
                <a:latin typeface="Times New Roman"/>
                <a:cs typeface="Times New Roman"/>
              </a:rPr>
              <a:t>15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Q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 3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0.5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Q</a:t>
            </a:r>
            <a:endParaRPr sz="2800">
              <a:latin typeface="Times New Roman"/>
              <a:cs typeface="Times New Roman"/>
            </a:endParaRPr>
          </a:p>
          <a:p>
            <a:pPr marR="2747010" algn="ctr">
              <a:lnSpc>
                <a:spcPct val="100000"/>
              </a:lnSpc>
              <a:spcBef>
                <a:spcPts val="505"/>
              </a:spcBef>
            </a:pPr>
            <a:r>
              <a:rPr sz="2800" dirty="0">
                <a:latin typeface="Times New Roman"/>
                <a:cs typeface="Times New Roman"/>
              </a:rPr>
              <a:t>15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 0,5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Q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 </a:t>
            </a:r>
            <a:r>
              <a:rPr sz="2800" spc="-50" dirty="0">
                <a:latin typeface="Times New Roman"/>
                <a:cs typeface="Times New Roman"/>
              </a:rPr>
              <a:t>Q</a:t>
            </a:r>
            <a:endParaRPr sz="2800">
              <a:latin typeface="Times New Roman"/>
              <a:cs typeface="Times New Roman"/>
            </a:endParaRPr>
          </a:p>
          <a:p>
            <a:pPr marR="2755900" algn="ctr">
              <a:lnSpc>
                <a:spcPct val="100000"/>
              </a:lnSpc>
              <a:spcBef>
                <a:spcPts val="505"/>
              </a:spcBef>
            </a:pPr>
            <a:r>
              <a:rPr sz="2800" dirty="0">
                <a:latin typeface="Times New Roman"/>
                <a:cs typeface="Times New Roman"/>
              </a:rPr>
              <a:t>12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 </a:t>
            </a:r>
            <a:r>
              <a:rPr sz="2800" spc="-20" dirty="0">
                <a:latin typeface="Times New Roman"/>
                <a:cs typeface="Times New Roman"/>
              </a:rPr>
              <a:t>1,5Q</a:t>
            </a:r>
            <a:endParaRPr sz="2800">
              <a:latin typeface="Times New Roman"/>
              <a:cs typeface="Times New Roman"/>
            </a:endParaRPr>
          </a:p>
          <a:p>
            <a:pPr marL="217804" algn="ctr">
              <a:lnSpc>
                <a:spcPct val="100000"/>
              </a:lnSpc>
              <a:spcBef>
                <a:spcPts val="505"/>
              </a:spcBef>
              <a:tabLst>
                <a:tab pos="2931795" algn="l"/>
              </a:tabLst>
            </a:pPr>
            <a:r>
              <a:rPr sz="2800" dirty="0">
                <a:latin typeface="Times New Roman"/>
                <a:cs typeface="Times New Roman"/>
              </a:rPr>
              <a:t>Q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 12/1,5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8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→</a:t>
            </a:r>
            <a:r>
              <a:rPr sz="2800" dirty="0">
                <a:latin typeface="Times New Roman"/>
                <a:cs typeface="Times New Roman"/>
              </a:rPr>
              <a:t>	P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15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Q</a:t>
            </a:r>
            <a:endParaRPr sz="2800">
              <a:latin typeface="Times New Roman"/>
              <a:cs typeface="Times New Roman"/>
            </a:endParaRPr>
          </a:p>
          <a:p>
            <a:pPr marL="3730625" algn="ctr">
              <a:lnSpc>
                <a:spcPct val="100000"/>
              </a:lnSpc>
              <a:spcBef>
                <a:spcPts val="985"/>
              </a:spcBef>
            </a:pPr>
            <a:r>
              <a:rPr sz="2800" dirty="0">
                <a:latin typeface="Times New Roman"/>
                <a:cs typeface="Times New Roman"/>
              </a:rPr>
              <a:t>= 15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8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 </a:t>
            </a:r>
            <a:r>
              <a:rPr sz="2800" spc="-50" dirty="0">
                <a:latin typeface="Times New Roman"/>
                <a:cs typeface="Times New Roman"/>
              </a:rPr>
              <a:t>7</a:t>
            </a:r>
            <a:endParaRPr sz="2800">
              <a:latin typeface="Times New Roman"/>
              <a:cs typeface="Times New Roman"/>
            </a:endParaRPr>
          </a:p>
          <a:p>
            <a:pPr marL="299085" marR="208279" indent="-297180">
              <a:lnSpc>
                <a:spcPct val="120100"/>
              </a:lnSpc>
              <a:buClr>
                <a:srgbClr val="0AD0D9"/>
              </a:buClr>
              <a:buSzPct val="94642"/>
              <a:buFont typeface="Segoe UI Symbol"/>
              <a:buChar char="⚫"/>
              <a:tabLst>
                <a:tab pos="1028700" algn="l"/>
              </a:tabLst>
            </a:pPr>
            <a:r>
              <a:rPr sz="2800" dirty="0">
                <a:latin typeface="Times New Roman"/>
                <a:cs typeface="Times New Roman"/>
              </a:rPr>
              <a:t>harga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dan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jumlah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keseimbangan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sebelum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pajak: 	</a:t>
            </a:r>
            <a:r>
              <a:rPr sz="2800" dirty="0">
                <a:latin typeface="Times New Roman"/>
                <a:cs typeface="Times New Roman"/>
              </a:rPr>
              <a:t>Pe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 7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dan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Qe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 </a:t>
            </a:r>
            <a:r>
              <a:rPr sz="2800" spc="-50" dirty="0">
                <a:latin typeface="Times New Roman"/>
                <a:cs typeface="Times New Roman"/>
              </a:rPr>
              <a:t>8</a:t>
            </a:r>
            <a:endParaRPr sz="2800">
              <a:latin typeface="Times New Roman"/>
              <a:cs typeface="Times New Roman"/>
            </a:endParaRPr>
          </a:p>
          <a:p>
            <a:pPr marL="299720" indent="-297180">
              <a:lnSpc>
                <a:spcPct val="100000"/>
              </a:lnSpc>
              <a:spcBef>
                <a:spcPts val="675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299720" algn="l"/>
              </a:tabLst>
            </a:pPr>
            <a:r>
              <a:rPr sz="2800" dirty="0">
                <a:latin typeface="Times New Roman"/>
                <a:cs typeface="Times New Roman"/>
              </a:rPr>
              <a:t>Jadi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keseimbangan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pasar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sebelum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pajak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</a:t>
            </a:r>
            <a:r>
              <a:rPr sz="2800" spc="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8,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7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02752" y="4584191"/>
            <a:ext cx="841375" cy="2261870"/>
            <a:chOff x="8302752" y="4584191"/>
            <a:chExt cx="841375" cy="2261870"/>
          </a:xfrm>
        </p:grpSpPr>
        <p:sp>
          <p:nvSpPr>
            <p:cNvPr id="5" name="object 5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0" y="0"/>
            <a:ext cx="9145905" cy="6858000"/>
            <a:chOff x="-880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880" y="0"/>
              <a:ext cx="9145642" cy="102739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60044" y="693648"/>
            <a:ext cx="5957570" cy="247650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ct val="121400"/>
              </a:lnSpc>
              <a:spcBef>
                <a:spcPts val="275"/>
              </a:spcBef>
              <a:tabLst>
                <a:tab pos="3838575" algn="l"/>
                <a:tab pos="4070350" algn="l"/>
                <a:tab pos="4655820" algn="l"/>
              </a:tabLst>
            </a:pPr>
            <a:r>
              <a:rPr sz="2200" dirty="0">
                <a:latin typeface="Times New Roman"/>
                <a:cs typeface="Times New Roman"/>
              </a:rPr>
              <a:t>Keseimbangan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pasar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sesudah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pajak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:</a:t>
            </a:r>
            <a:r>
              <a:rPr sz="2200" dirty="0">
                <a:latin typeface="Times New Roman"/>
                <a:cs typeface="Times New Roman"/>
              </a:rPr>
              <a:t>	Qd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5" dirty="0">
                <a:latin typeface="Times New Roman"/>
                <a:cs typeface="Times New Roman"/>
              </a:rPr>
              <a:t> Qs’ </a:t>
            </a:r>
            <a:r>
              <a:rPr sz="2200" dirty="0">
                <a:latin typeface="Constantia"/>
                <a:cs typeface="Constantia"/>
              </a:rPr>
              <a:t>Fungsi</a:t>
            </a:r>
            <a:r>
              <a:rPr sz="2200" spc="-55" dirty="0">
                <a:latin typeface="Constantia"/>
                <a:cs typeface="Constantia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Penawaran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sebelum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pajak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:</a:t>
            </a:r>
            <a:r>
              <a:rPr sz="2200" dirty="0">
                <a:latin typeface="Times New Roman"/>
                <a:cs typeface="Times New Roman"/>
              </a:rPr>
              <a:t>	P</a:t>
            </a:r>
            <a:r>
              <a:rPr sz="2200" spc="-9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3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+ 0.5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Q </a:t>
            </a:r>
            <a:r>
              <a:rPr sz="2200" dirty="0">
                <a:latin typeface="Constantia"/>
                <a:cs typeface="Constantia"/>
              </a:rPr>
              <a:t>Fungsi</a:t>
            </a:r>
            <a:r>
              <a:rPr sz="2200" spc="-50" dirty="0">
                <a:latin typeface="Constantia"/>
                <a:cs typeface="Constantia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Penawaran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setelah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pajak</a:t>
            </a:r>
            <a:r>
              <a:rPr sz="2200" dirty="0">
                <a:latin typeface="Times New Roman"/>
                <a:cs typeface="Times New Roman"/>
              </a:rPr>
              <a:t>	: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P’</a:t>
            </a:r>
            <a:r>
              <a:rPr sz="2200" spc="-1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3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+ 0.5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Q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t</a:t>
            </a:r>
            <a:endParaRPr sz="2200">
              <a:latin typeface="Times New Roman"/>
              <a:cs typeface="Times New Roman"/>
            </a:endParaRPr>
          </a:p>
          <a:p>
            <a:pPr marL="1835785">
              <a:lnSpc>
                <a:spcPct val="100000"/>
              </a:lnSpc>
              <a:spcBef>
                <a:spcPts val="405"/>
              </a:spcBef>
            </a:pPr>
            <a:r>
              <a:rPr sz="2200" spc="-10" dirty="0">
                <a:latin typeface="Times New Roman"/>
                <a:cs typeface="Times New Roman"/>
              </a:rPr>
              <a:t>P’</a:t>
            </a:r>
            <a:r>
              <a:rPr sz="2200" spc="-1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3 +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0.5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Q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3</a:t>
            </a:r>
            <a:endParaRPr sz="2200">
              <a:latin typeface="Times New Roman"/>
              <a:cs typeface="Times New Roman"/>
            </a:endParaRPr>
          </a:p>
          <a:p>
            <a:pPr marL="1835785">
              <a:lnSpc>
                <a:spcPct val="100000"/>
              </a:lnSpc>
              <a:spcBef>
                <a:spcPts val="390"/>
              </a:spcBef>
              <a:tabLst>
                <a:tab pos="4085590" algn="l"/>
              </a:tabLst>
            </a:pPr>
            <a:r>
              <a:rPr sz="2200" dirty="0">
                <a:latin typeface="Times New Roman"/>
                <a:cs typeface="Times New Roman"/>
              </a:rPr>
              <a:t>Ps’</a:t>
            </a:r>
            <a:r>
              <a:rPr sz="2200" spc="-1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 6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+ 0.5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Q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→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Qs’</a:t>
            </a:r>
            <a:r>
              <a:rPr sz="2200" spc="-1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5" dirty="0">
                <a:latin typeface="Times New Roman"/>
                <a:cs typeface="Times New Roman"/>
              </a:rPr>
              <a:t>-</a:t>
            </a:r>
            <a:r>
              <a:rPr sz="2200" dirty="0">
                <a:latin typeface="Times New Roman"/>
                <a:cs typeface="Times New Roman"/>
              </a:rPr>
              <a:t>12</a:t>
            </a:r>
            <a:r>
              <a:rPr sz="2200" spc="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P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  <a:tabLst>
                <a:tab pos="3517265" algn="l"/>
              </a:tabLst>
            </a:pPr>
            <a:r>
              <a:rPr sz="2200" dirty="0">
                <a:latin typeface="Times New Roman"/>
                <a:cs typeface="Times New Roman"/>
              </a:rPr>
              <a:t>Persamaan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permintaan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tetap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:</a:t>
            </a:r>
            <a:r>
              <a:rPr sz="2200" dirty="0">
                <a:latin typeface="Times New Roman"/>
                <a:cs typeface="Times New Roman"/>
              </a:rPr>
              <a:t>	Qd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15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 </a:t>
            </a:r>
            <a:r>
              <a:rPr sz="2200" spc="-50" dirty="0">
                <a:latin typeface="Times New Roman"/>
                <a:cs typeface="Times New Roman"/>
              </a:rPr>
              <a:t>P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95532" y="3210255"/>
            <a:ext cx="1066165" cy="3625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dirty="0">
                <a:latin typeface="Times New Roman"/>
                <a:cs typeface="Times New Roman"/>
              </a:rPr>
              <a:t>Qd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Qs’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044" y="3192974"/>
            <a:ext cx="3945254" cy="150495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2200" dirty="0">
                <a:latin typeface="Times New Roman"/>
                <a:cs typeface="Times New Roman"/>
              </a:rPr>
              <a:t>Keseimbangan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pasar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setelah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pajak:</a:t>
            </a:r>
            <a:endParaRPr sz="2200">
              <a:latin typeface="Times New Roman"/>
              <a:cs typeface="Times New Roman"/>
            </a:endParaRPr>
          </a:p>
          <a:p>
            <a:pPr marL="1414780">
              <a:lnSpc>
                <a:spcPct val="100000"/>
              </a:lnSpc>
              <a:spcBef>
                <a:spcPts val="145"/>
              </a:spcBef>
            </a:pPr>
            <a:r>
              <a:rPr sz="2200" dirty="0">
                <a:latin typeface="Times New Roman"/>
                <a:cs typeface="Times New Roman"/>
              </a:rPr>
              <a:t>15 – P</a:t>
            </a:r>
            <a:r>
              <a:rPr sz="2200" spc="-10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5" dirty="0">
                <a:latin typeface="Times New Roman"/>
                <a:cs typeface="Times New Roman"/>
              </a:rPr>
              <a:t>-</a:t>
            </a:r>
            <a:r>
              <a:rPr sz="2200" dirty="0">
                <a:latin typeface="Times New Roman"/>
                <a:cs typeface="Times New Roman"/>
              </a:rPr>
              <a:t>12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 </a:t>
            </a:r>
            <a:r>
              <a:rPr sz="2200" spc="-25" dirty="0">
                <a:latin typeface="Times New Roman"/>
                <a:cs typeface="Times New Roman"/>
              </a:rPr>
              <a:t>2P</a:t>
            </a:r>
            <a:endParaRPr sz="2200">
              <a:latin typeface="Times New Roman"/>
              <a:cs typeface="Times New Roman"/>
            </a:endParaRPr>
          </a:p>
          <a:p>
            <a:pPr marL="1835785">
              <a:lnSpc>
                <a:spcPct val="100000"/>
              </a:lnSpc>
              <a:spcBef>
                <a:spcPts val="385"/>
              </a:spcBef>
            </a:pPr>
            <a:r>
              <a:rPr sz="2200" dirty="0">
                <a:latin typeface="Times New Roman"/>
                <a:cs typeface="Times New Roman"/>
              </a:rPr>
              <a:t>27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5" dirty="0">
                <a:latin typeface="Times New Roman"/>
                <a:cs typeface="Times New Roman"/>
              </a:rPr>
              <a:t> 3P</a:t>
            </a:r>
            <a:endParaRPr sz="2200">
              <a:latin typeface="Times New Roman"/>
              <a:cs typeface="Times New Roman"/>
            </a:endParaRPr>
          </a:p>
          <a:p>
            <a:pPr marL="1976120">
              <a:lnSpc>
                <a:spcPct val="100000"/>
              </a:lnSpc>
              <a:spcBef>
                <a:spcPts val="409"/>
              </a:spcBef>
              <a:tabLst>
                <a:tab pos="3484879" algn="l"/>
              </a:tabLst>
            </a:pPr>
            <a:r>
              <a:rPr sz="2200" dirty="0">
                <a:latin typeface="Times New Roman"/>
                <a:cs typeface="Times New Roman"/>
              </a:rPr>
              <a:t>P</a:t>
            </a:r>
            <a:r>
              <a:rPr sz="2200" spc="-10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 Pe’</a:t>
            </a:r>
            <a:r>
              <a:rPr sz="2200" spc="-1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 </a:t>
            </a:r>
            <a:r>
              <a:rPr sz="2200" spc="-50" dirty="0">
                <a:latin typeface="Times New Roman"/>
                <a:cs typeface="Times New Roman"/>
              </a:rPr>
              <a:t>9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0" dirty="0">
                <a:latin typeface="Times New Roman"/>
                <a:cs typeface="Times New Roman"/>
              </a:rPr>
              <a:t>→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23664" y="4288104"/>
            <a:ext cx="2353310" cy="79438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2200" dirty="0">
                <a:latin typeface="Times New Roman"/>
                <a:cs typeface="Times New Roman"/>
              </a:rPr>
              <a:t>Q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15 – </a:t>
            </a:r>
            <a:r>
              <a:rPr sz="2200" spc="-50" dirty="0">
                <a:latin typeface="Times New Roman"/>
                <a:cs typeface="Times New Roman"/>
              </a:rPr>
              <a:t>P</a:t>
            </a:r>
            <a:endParaRPr sz="2200">
              <a:latin typeface="Times New Roman"/>
              <a:cs typeface="Times New Roman"/>
            </a:endParaRPr>
          </a:p>
          <a:p>
            <a:pPr marL="259079">
              <a:lnSpc>
                <a:spcPct val="100000"/>
              </a:lnSpc>
              <a:spcBef>
                <a:spcPts val="385"/>
              </a:spcBef>
            </a:pP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15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 9 =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6 = </a:t>
            </a:r>
            <a:r>
              <a:rPr sz="2200" spc="-25" dirty="0">
                <a:latin typeface="Times New Roman"/>
                <a:cs typeface="Times New Roman"/>
              </a:rPr>
              <a:t>Qe’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0044" y="5010309"/>
            <a:ext cx="7703184" cy="89217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2200" dirty="0">
                <a:latin typeface="Times New Roman"/>
                <a:cs typeface="Times New Roman"/>
              </a:rPr>
              <a:t>Harga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dan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jumlah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keseimbangan sesudah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pajak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: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Pe’</a:t>
            </a:r>
            <a:r>
              <a:rPr sz="2200" spc="-1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9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dan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Qe’</a:t>
            </a:r>
            <a:r>
              <a:rPr sz="2200" spc="-1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6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200" dirty="0">
                <a:latin typeface="Times New Roman"/>
                <a:cs typeface="Times New Roman"/>
              </a:rPr>
              <a:t>Jadi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keseimbangan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pasar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setelah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pajak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E'</a:t>
            </a:r>
            <a:r>
              <a:rPr sz="2200" spc="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6, 9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)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302752" y="4584191"/>
            <a:ext cx="841375" cy="2261870"/>
            <a:chOff x="8302752" y="4584191"/>
            <a:chExt cx="841375" cy="2261870"/>
          </a:xfrm>
        </p:grpSpPr>
        <p:sp>
          <p:nvSpPr>
            <p:cNvPr id="11" name="object 11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40" y="935558"/>
            <a:ext cx="788162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Times New Roman"/>
                <a:cs typeface="Times New Roman"/>
              </a:rPr>
              <a:t>Beban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pajak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per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unit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ditanggung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konsumen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47875" y="1460373"/>
            <a:ext cx="4461510" cy="5124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805815" algn="l"/>
              </a:tabLst>
            </a:pP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sz="3150" baseline="-19841" dirty="0">
                <a:solidFill>
                  <a:srgbClr val="000000"/>
                </a:solidFill>
                <a:latin typeface="Times New Roman"/>
                <a:cs typeface="Times New Roman"/>
              </a:rPr>
              <a:t>k</a:t>
            </a:r>
            <a:r>
              <a:rPr sz="3150" spc="412" baseline="-1984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spc="-50" dirty="0">
                <a:solidFill>
                  <a:srgbClr val="000000"/>
                </a:solidFill>
                <a:latin typeface="Times New Roman"/>
                <a:cs typeface="Times New Roman"/>
              </a:rPr>
              <a:t>=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	P</a:t>
            </a:r>
            <a:r>
              <a:rPr sz="3150" baseline="-19841" dirty="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'</a:t>
            </a:r>
            <a:r>
              <a:rPr sz="32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–</a:t>
            </a:r>
            <a:r>
              <a:rPr sz="320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sz="3150" baseline="-19841" dirty="0">
                <a:solidFill>
                  <a:srgbClr val="000000"/>
                </a:solidFill>
                <a:latin typeface="Times New Roman"/>
                <a:cs typeface="Times New Roman"/>
              </a:rPr>
              <a:t>e</a:t>
            </a:r>
            <a:r>
              <a:rPr sz="3150" spc="405" baseline="-1984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=</a:t>
            </a:r>
            <a:r>
              <a:rPr sz="32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9</a:t>
            </a:r>
            <a:r>
              <a:rPr sz="32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– 7</a:t>
            </a:r>
            <a:r>
              <a:rPr sz="32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=</a:t>
            </a:r>
            <a:r>
              <a:rPr sz="32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0000"/>
                </a:solidFill>
                <a:latin typeface="Times New Roman"/>
                <a:cs typeface="Times New Roman"/>
              </a:rPr>
              <a:t>Rp</a:t>
            </a:r>
            <a:r>
              <a:rPr sz="3200" spc="-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3200" spc="-50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0339" y="1948824"/>
            <a:ext cx="7825105" cy="44665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775"/>
              </a:spcBef>
            </a:pPr>
            <a:r>
              <a:rPr sz="2800" dirty="0">
                <a:latin typeface="Times New Roman"/>
                <a:cs typeface="Times New Roman"/>
              </a:rPr>
              <a:t>Beban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pajak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total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ditanggung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konsumen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1892935">
              <a:lnSpc>
                <a:spcPct val="100000"/>
              </a:lnSpc>
              <a:spcBef>
                <a:spcPts val="755"/>
              </a:spcBef>
              <a:tabLst>
                <a:tab pos="3316604" algn="l"/>
              </a:tabLst>
            </a:pPr>
            <a:r>
              <a:rPr sz="3200" dirty="0">
                <a:latin typeface="Times New Roman"/>
                <a:cs typeface="Times New Roman"/>
              </a:rPr>
              <a:t>TK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t</a:t>
            </a:r>
            <a:r>
              <a:rPr sz="3150" spc="-37" baseline="-19841" dirty="0">
                <a:latin typeface="Times New Roman"/>
                <a:cs typeface="Times New Roman"/>
              </a:rPr>
              <a:t>k</a:t>
            </a:r>
            <a:r>
              <a:rPr sz="3150" baseline="-19841" dirty="0">
                <a:latin typeface="Times New Roman"/>
                <a:cs typeface="Times New Roman"/>
              </a:rPr>
              <a:t>	</a:t>
            </a:r>
            <a:r>
              <a:rPr sz="3200" dirty="0">
                <a:latin typeface="Times New Roman"/>
                <a:cs typeface="Times New Roman"/>
              </a:rPr>
              <a:t>x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Q</a:t>
            </a:r>
            <a:r>
              <a:rPr sz="3150" baseline="-19841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‘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2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x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6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Rp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12</a:t>
            </a:r>
            <a:endParaRPr sz="3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685"/>
              </a:spcBef>
            </a:pPr>
            <a:r>
              <a:rPr sz="2800" dirty="0">
                <a:latin typeface="Times New Roman"/>
                <a:cs typeface="Times New Roman"/>
              </a:rPr>
              <a:t>Beban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pajak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per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unit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ditanggung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produsen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1892935">
              <a:lnSpc>
                <a:spcPct val="100000"/>
              </a:lnSpc>
              <a:spcBef>
                <a:spcPts val="755"/>
              </a:spcBef>
              <a:tabLst>
                <a:tab pos="2343785" algn="l"/>
                <a:tab pos="2776855" algn="l"/>
              </a:tabLst>
            </a:pPr>
            <a:r>
              <a:rPr sz="3200" spc="-25" dirty="0">
                <a:latin typeface="Times New Roman"/>
                <a:cs typeface="Times New Roman"/>
              </a:rPr>
              <a:t>t</a:t>
            </a:r>
            <a:r>
              <a:rPr sz="3150" spc="-37" baseline="-19841" dirty="0">
                <a:latin typeface="Times New Roman"/>
                <a:cs typeface="Times New Roman"/>
              </a:rPr>
              <a:t>p</a:t>
            </a:r>
            <a:r>
              <a:rPr sz="3150" baseline="-19841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=</a:t>
            </a:r>
            <a:r>
              <a:rPr sz="3200" dirty="0">
                <a:latin typeface="Times New Roman"/>
                <a:cs typeface="Times New Roman"/>
              </a:rPr>
              <a:t>	t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–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t</a:t>
            </a:r>
            <a:r>
              <a:rPr sz="3150" baseline="-19841" dirty="0">
                <a:latin typeface="Times New Roman"/>
                <a:cs typeface="Times New Roman"/>
              </a:rPr>
              <a:t>k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3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–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2=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Rp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1</a:t>
            </a:r>
            <a:endParaRPr sz="3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1170"/>
              </a:spcBef>
            </a:pPr>
            <a:r>
              <a:rPr sz="2800" dirty="0">
                <a:latin typeface="Times New Roman"/>
                <a:cs typeface="Times New Roman"/>
              </a:rPr>
              <a:t>Beban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pajak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total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ditanggung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produsen </a:t>
            </a:r>
            <a:r>
              <a:rPr sz="2800" spc="-50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191770" algn="ctr">
              <a:lnSpc>
                <a:spcPct val="100000"/>
              </a:lnSpc>
              <a:spcBef>
                <a:spcPts val="85"/>
              </a:spcBef>
              <a:tabLst>
                <a:tab pos="1182370" algn="l"/>
              </a:tabLst>
            </a:pPr>
            <a:r>
              <a:rPr sz="3200" dirty="0">
                <a:latin typeface="Times New Roman"/>
                <a:cs typeface="Times New Roman"/>
              </a:rPr>
              <a:t>TP</a:t>
            </a:r>
            <a:r>
              <a:rPr sz="3200" spc="-114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=</a:t>
            </a:r>
            <a:r>
              <a:rPr sz="3200" dirty="0">
                <a:latin typeface="Times New Roman"/>
                <a:cs typeface="Times New Roman"/>
              </a:rPr>
              <a:t>	t</a:t>
            </a:r>
            <a:r>
              <a:rPr sz="3150" baseline="-19841" dirty="0">
                <a:latin typeface="Times New Roman"/>
                <a:cs typeface="Times New Roman"/>
              </a:rPr>
              <a:t>p</a:t>
            </a:r>
            <a:r>
              <a:rPr sz="3150" spc="397" baseline="-19841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x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Q</a:t>
            </a:r>
            <a:r>
              <a:rPr sz="3150" baseline="-19841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‘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 1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x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6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Rp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spc="-50" dirty="0">
                <a:latin typeface="Times New Roman"/>
                <a:cs typeface="Times New Roman"/>
              </a:rPr>
              <a:t>6</a:t>
            </a:r>
            <a:endParaRPr sz="320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690"/>
              </a:spcBef>
            </a:pPr>
            <a:r>
              <a:rPr sz="2800" dirty="0">
                <a:latin typeface="Times New Roman"/>
                <a:cs typeface="Times New Roman"/>
              </a:rPr>
              <a:t>Jumlah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pajak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total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diterima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pemerintah</a:t>
            </a:r>
            <a:r>
              <a:rPr sz="2800" spc="-50" dirty="0">
                <a:latin typeface="Times New Roman"/>
                <a:cs typeface="Times New Roman"/>
              </a:rPr>
              <a:t> :</a:t>
            </a:r>
            <a:endParaRPr sz="2800">
              <a:latin typeface="Times New Roman"/>
              <a:cs typeface="Times New Roman"/>
            </a:endParaRPr>
          </a:p>
          <a:p>
            <a:pPr marL="245110" algn="ctr">
              <a:lnSpc>
                <a:spcPct val="100000"/>
              </a:lnSpc>
              <a:spcBef>
                <a:spcPts val="1355"/>
              </a:spcBef>
              <a:tabLst>
                <a:tab pos="687070" algn="l"/>
                <a:tab pos="1120140" algn="l"/>
              </a:tabLst>
            </a:pPr>
            <a:r>
              <a:rPr sz="3200" spc="-50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=</a:t>
            </a:r>
            <a:r>
              <a:rPr sz="3200" dirty="0">
                <a:latin typeface="Times New Roman"/>
                <a:cs typeface="Times New Roman"/>
              </a:rPr>
              <a:t>	t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x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Q</a:t>
            </a:r>
            <a:r>
              <a:rPr sz="3150" baseline="-19841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‘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3</a:t>
            </a:r>
            <a:r>
              <a:rPr sz="3200" spc="-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x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6</a:t>
            </a:r>
            <a:r>
              <a:rPr sz="3200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=</a:t>
            </a:r>
            <a:r>
              <a:rPr sz="3200" spc="-20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18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02752" y="4584191"/>
            <a:ext cx="841375" cy="2261870"/>
            <a:chOff x="8302752" y="4584191"/>
            <a:chExt cx="841375" cy="2261870"/>
          </a:xfrm>
        </p:grpSpPr>
        <p:sp>
          <p:nvSpPr>
            <p:cNvPr id="6" name="object 6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5990" rIns="0" bIns="0" rtlCol="0">
            <a:spAutoFit/>
          </a:bodyPr>
          <a:lstStyle/>
          <a:p>
            <a:pPr marL="198755" marR="5080">
              <a:lnSpc>
                <a:spcPts val="3770"/>
              </a:lnSpc>
              <a:spcBef>
                <a:spcPts val="260"/>
              </a:spcBef>
            </a:pPr>
            <a:r>
              <a:rPr sz="3200" b="1" dirty="0">
                <a:latin typeface="Times New Roman"/>
                <a:cs typeface="Times New Roman"/>
              </a:rPr>
              <a:t>Keseimbangan</a:t>
            </a:r>
            <a:r>
              <a:rPr sz="3200" b="1" spc="-5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pasar</a:t>
            </a:r>
            <a:r>
              <a:rPr sz="3200" b="1" spc="-17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sebelum</a:t>
            </a:r>
            <a:r>
              <a:rPr sz="3200" b="1" spc="-8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dan</a:t>
            </a:r>
            <a:r>
              <a:rPr sz="3200" b="1" spc="-110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sesudah </a:t>
            </a:r>
            <a:r>
              <a:rPr sz="3200" b="1" dirty="0">
                <a:latin typeface="Times New Roman"/>
                <a:cs typeface="Times New Roman"/>
              </a:rPr>
              <a:t>pajak</a:t>
            </a:r>
            <a:r>
              <a:rPr sz="3200" b="1" spc="-114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dapat</a:t>
            </a:r>
            <a:r>
              <a:rPr sz="3200" b="1" spc="-114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digambarkan</a:t>
            </a:r>
            <a:r>
              <a:rPr sz="3200" b="1" spc="-7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sebagai</a:t>
            </a:r>
            <a:r>
              <a:rPr sz="3200" b="1" spc="-1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berikut</a:t>
            </a:r>
            <a:r>
              <a:rPr sz="3200" b="1" spc="-30" dirty="0">
                <a:latin typeface="Times New Roman"/>
                <a:cs typeface="Times New Roman"/>
              </a:rPr>
              <a:t> </a:t>
            </a:r>
            <a:r>
              <a:rPr sz="3200" b="1" spc="-50" dirty="0">
                <a:latin typeface="Times New Roman"/>
                <a:cs typeface="Times New Roman"/>
              </a:rPr>
              <a:t>: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000" y="2133600"/>
            <a:ext cx="7620000" cy="4712335"/>
            <a:chOff x="1524000" y="2133600"/>
            <a:chExt cx="7620000" cy="47123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2133600"/>
              <a:ext cx="5638800" cy="38862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02752" y="4584192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33520" y="3659124"/>
              <a:ext cx="241300" cy="460375"/>
            </a:xfrm>
            <a:custGeom>
              <a:avLst/>
              <a:gdLst/>
              <a:ahLst/>
              <a:cxnLst/>
              <a:rect l="l" t="t" r="r" b="b"/>
              <a:pathLst>
                <a:path w="241300" h="460375">
                  <a:moveTo>
                    <a:pt x="17842" y="22462"/>
                  </a:moveTo>
                  <a:lnTo>
                    <a:pt x="17030" y="34956"/>
                  </a:lnTo>
                  <a:lnTo>
                    <a:pt x="229488" y="459994"/>
                  </a:lnTo>
                  <a:lnTo>
                    <a:pt x="240918" y="454406"/>
                  </a:lnTo>
                  <a:lnTo>
                    <a:pt x="28412" y="29392"/>
                  </a:lnTo>
                  <a:lnTo>
                    <a:pt x="17842" y="22462"/>
                  </a:lnTo>
                  <a:close/>
                </a:path>
                <a:path w="241300" h="460375">
                  <a:moveTo>
                    <a:pt x="6603" y="0"/>
                  </a:moveTo>
                  <a:lnTo>
                    <a:pt x="253" y="98932"/>
                  </a:lnTo>
                  <a:lnTo>
                    <a:pt x="0" y="102362"/>
                  </a:lnTo>
                  <a:lnTo>
                    <a:pt x="2666" y="105409"/>
                  </a:lnTo>
                  <a:lnTo>
                    <a:pt x="7810" y="105790"/>
                  </a:lnTo>
                  <a:lnTo>
                    <a:pt x="9651" y="105790"/>
                  </a:lnTo>
                  <a:lnTo>
                    <a:pt x="12700" y="103124"/>
                  </a:lnTo>
                  <a:lnTo>
                    <a:pt x="12826" y="99694"/>
                  </a:lnTo>
                  <a:lnTo>
                    <a:pt x="17030" y="34956"/>
                  </a:lnTo>
                  <a:lnTo>
                    <a:pt x="6603" y="14096"/>
                  </a:lnTo>
                  <a:lnTo>
                    <a:pt x="17906" y="8381"/>
                  </a:lnTo>
                  <a:lnTo>
                    <a:pt x="19423" y="8381"/>
                  </a:lnTo>
                  <a:lnTo>
                    <a:pt x="6603" y="0"/>
                  </a:lnTo>
                  <a:close/>
                </a:path>
                <a:path w="241300" h="460375">
                  <a:moveTo>
                    <a:pt x="19423" y="8381"/>
                  </a:moveTo>
                  <a:lnTo>
                    <a:pt x="17906" y="8381"/>
                  </a:lnTo>
                  <a:lnTo>
                    <a:pt x="28412" y="29392"/>
                  </a:lnTo>
                  <a:lnTo>
                    <a:pt x="85470" y="66801"/>
                  </a:lnTo>
                  <a:lnTo>
                    <a:pt x="89407" y="65912"/>
                  </a:lnTo>
                  <a:lnTo>
                    <a:pt x="91312" y="62992"/>
                  </a:lnTo>
                  <a:lnTo>
                    <a:pt x="93344" y="60070"/>
                  </a:lnTo>
                  <a:lnTo>
                    <a:pt x="92455" y="56133"/>
                  </a:lnTo>
                  <a:lnTo>
                    <a:pt x="19423" y="8381"/>
                  </a:lnTo>
                  <a:close/>
                </a:path>
                <a:path w="241300" h="460375">
                  <a:moveTo>
                    <a:pt x="17906" y="8381"/>
                  </a:moveTo>
                  <a:lnTo>
                    <a:pt x="6603" y="14096"/>
                  </a:lnTo>
                  <a:lnTo>
                    <a:pt x="17030" y="34956"/>
                  </a:lnTo>
                  <a:lnTo>
                    <a:pt x="17842" y="22462"/>
                  </a:lnTo>
                  <a:lnTo>
                    <a:pt x="8762" y="16509"/>
                  </a:lnTo>
                  <a:lnTo>
                    <a:pt x="18541" y="11683"/>
                  </a:lnTo>
                  <a:lnTo>
                    <a:pt x="19557" y="11683"/>
                  </a:lnTo>
                  <a:lnTo>
                    <a:pt x="17906" y="8381"/>
                  </a:lnTo>
                  <a:close/>
                </a:path>
                <a:path w="241300" h="460375">
                  <a:moveTo>
                    <a:pt x="19557" y="11683"/>
                  </a:moveTo>
                  <a:lnTo>
                    <a:pt x="18541" y="11683"/>
                  </a:lnTo>
                  <a:lnTo>
                    <a:pt x="17842" y="22462"/>
                  </a:lnTo>
                  <a:lnTo>
                    <a:pt x="28412" y="29392"/>
                  </a:lnTo>
                  <a:lnTo>
                    <a:pt x="19557" y="11683"/>
                  </a:lnTo>
                  <a:close/>
                </a:path>
                <a:path w="241300" h="460375">
                  <a:moveTo>
                    <a:pt x="18541" y="11683"/>
                  </a:moveTo>
                  <a:lnTo>
                    <a:pt x="8762" y="16509"/>
                  </a:lnTo>
                  <a:lnTo>
                    <a:pt x="17842" y="22462"/>
                  </a:lnTo>
                  <a:lnTo>
                    <a:pt x="18541" y="1168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28010" y="3610102"/>
            <a:ext cx="1473835" cy="1073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6,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9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5"/>
              </a:spcBef>
            </a:pPr>
            <a:endParaRPr sz="1800">
              <a:latin typeface="Times New Roman"/>
              <a:cs typeface="Times New Roman"/>
            </a:endParaRPr>
          </a:p>
          <a:p>
            <a:pPr marL="8509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8,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7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804" y="1033983"/>
            <a:ext cx="3775075" cy="786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Latihan</a:t>
            </a:r>
            <a:r>
              <a:rPr spc="-130" dirty="0"/>
              <a:t> </a:t>
            </a:r>
            <a:r>
              <a:rPr dirty="0"/>
              <a:t>Soal</a:t>
            </a:r>
            <a:r>
              <a:rPr spc="-145" dirty="0"/>
              <a:t> </a:t>
            </a:r>
            <a:r>
              <a:rPr spc="-35" dirty="0"/>
              <a:t>1: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065" y="1959686"/>
            <a:ext cx="8239759" cy="331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6415" marR="5080" indent="-514350" algn="just">
              <a:lnSpc>
                <a:spcPct val="100000"/>
              </a:lnSpc>
              <a:spcBef>
                <a:spcPts val="100"/>
              </a:spcBef>
              <a:buSzPct val="93750"/>
              <a:buAutoNum type="arabicPeriod"/>
              <a:tabLst>
                <a:tab pos="527685" algn="l"/>
              </a:tabLst>
            </a:pPr>
            <a:r>
              <a:rPr sz="2400" dirty="0">
                <a:latin typeface="Times New Roman"/>
                <a:cs typeface="Times New Roman"/>
              </a:rPr>
              <a:t>Diketahui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suatu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produk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fungsi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penawarannya</a:t>
            </a:r>
            <a:r>
              <a:rPr sz="2400" spc="51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7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+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dan 	</a:t>
            </a:r>
            <a:r>
              <a:rPr sz="2400" dirty="0">
                <a:latin typeface="Times New Roman"/>
                <a:cs typeface="Times New Roman"/>
              </a:rPr>
              <a:t>fungsi permintaannya  P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16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2Q.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Produk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tersebut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dikenakan 	</a:t>
            </a:r>
            <a:r>
              <a:rPr sz="2400" dirty="0">
                <a:latin typeface="Times New Roman"/>
                <a:cs typeface="Times New Roman"/>
              </a:rPr>
              <a:t>pajak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sebesar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Rp.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3,-/unit</a:t>
            </a:r>
            <a:endParaRPr sz="2400">
              <a:latin typeface="Times New Roman"/>
              <a:cs typeface="Times New Roman"/>
            </a:endParaRPr>
          </a:p>
          <a:p>
            <a:pPr marL="527050" lvl="1" indent="-514350" algn="just">
              <a:lnSpc>
                <a:spcPct val="100000"/>
              </a:lnSpc>
              <a:spcBef>
                <a:spcPts val="580"/>
              </a:spcBef>
              <a:buSzPct val="93750"/>
              <a:buAutoNum type="alphaLcPeriod"/>
              <a:tabLst>
                <a:tab pos="527050" algn="l"/>
              </a:tabLst>
            </a:pPr>
            <a:r>
              <a:rPr sz="2400" dirty="0">
                <a:latin typeface="Times New Roman"/>
                <a:cs typeface="Times New Roman"/>
              </a:rPr>
              <a:t>Berapa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harga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jumlah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keseimbangan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pasar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sebelum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pajak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527050" lvl="1" indent="-514350" algn="just">
              <a:lnSpc>
                <a:spcPct val="100000"/>
              </a:lnSpc>
              <a:spcBef>
                <a:spcPts val="580"/>
              </a:spcBef>
              <a:buSzPct val="93750"/>
              <a:buAutoNum type="alphaLcPeriod"/>
              <a:tabLst>
                <a:tab pos="527050" algn="l"/>
              </a:tabLst>
            </a:pPr>
            <a:r>
              <a:rPr sz="2400" dirty="0">
                <a:latin typeface="Times New Roman"/>
                <a:cs typeface="Times New Roman"/>
              </a:rPr>
              <a:t>Berapa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harga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jumlah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keseimbangan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pasar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sesudah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pajak</a:t>
            </a:r>
            <a:r>
              <a:rPr sz="2400" spc="-50" dirty="0">
                <a:latin typeface="Times New Roman"/>
                <a:cs typeface="Times New Roman"/>
              </a:rPr>
              <a:t> ?</a:t>
            </a:r>
            <a:endParaRPr sz="2400">
              <a:latin typeface="Times New Roman"/>
              <a:cs typeface="Times New Roman"/>
            </a:endParaRPr>
          </a:p>
          <a:p>
            <a:pPr marL="527050" lvl="1" indent="-514350" algn="just">
              <a:lnSpc>
                <a:spcPct val="100000"/>
              </a:lnSpc>
              <a:spcBef>
                <a:spcPts val="580"/>
              </a:spcBef>
              <a:buSzPct val="93750"/>
              <a:buAutoNum type="alphaLcPeriod"/>
              <a:tabLst>
                <a:tab pos="527050" algn="l"/>
              </a:tabLst>
            </a:pPr>
            <a:r>
              <a:rPr sz="2400" dirty="0">
                <a:latin typeface="Times New Roman"/>
                <a:cs typeface="Times New Roman"/>
              </a:rPr>
              <a:t>Berapa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besar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penerimaan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pajak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oleh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pemerintah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527050" lvl="1" indent="-514350" algn="just">
              <a:lnSpc>
                <a:spcPct val="100000"/>
              </a:lnSpc>
              <a:spcBef>
                <a:spcPts val="575"/>
              </a:spcBef>
              <a:buSzPct val="93750"/>
              <a:buAutoNum type="alphaLcPeriod"/>
              <a:tabLst>
                <a:tab pos="527050" algn="l"/>
              </a:tabLst>
            </a:pPr>
            <a:r>
              <a:rPr sz="2400" dirty="0">
                <a:latin typeface="Times New Roman"/>
                <a:cs typeface="Times New Roman"/>
              </a:rPr>
              <a:t>Berapa besar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pajak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yang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ditanggung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kosumen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produsen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527050" lvl="1" indent="-514350" algn="just">
              <a:lnSpc>
                <a:spcPct val="100000"/>
              </a:lnSpc>
              <a:spcBef>
                <a:spcPts val="580"/>
              </a:spcBef>
              <a:buSzPct val="93750"/>
              <a:buAutoNum type="alphaLcPeriod"/>
              <a:tabLst>
                <a:tab pos="527050" algn="l"/>
              </a:tabLst>
            </a:pPr>
            <a:r>
              <a:rPr sz="2400" dirty="0">
                <a:latin typeface="Times New Roman"/>
                <a:cs typeface="Times New Roman"/>
              </a:rPr>
              <a:t>Gambarkan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grafiknya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!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02752" y="4584191"/>
            <a:ext cx="841375" cy="2261870"/>
            <a:chOff x="8302752" y="4584191"/>
            <a:chExt cx="841375" cy="2261870"/>
          </a:xfrm>
        </p:grpSpPr>
        <p:sp>
          <p:nvSpPr>
            <p:cNvPr id="5" name="object 5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8120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0" y="6858000"/>
                </a:moveTo>
                <a:lnTo>
                  <a:pt x="152400" y="6858000"/>
                </a:lnTo>
                <a:lnTo>
                  <a:pt x="152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0" y="0"/>
            <a:ext cx="609600" cy="6858000"/>
          </a:xfrm>
          <a:custGeom>
            <a:avLst/>
            <a:gdLst/>
            <a:ahLst/>
            <a:cxnLst/>
            <a:rect l="l" t="t" r="r" b="b"/>
            <a:pathLst>
              <a:path w="609600" h="6858000">
                <a:moveTo>
                  <a:pt x="0" y="6858000"/>
                </a:moveTo>
                <a:lnTo>
                  <a:pt x="609600" y="6858000"/>
                </a:lnTo>
                <a:lnTo>
                  <a:pt x="6096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53200" y="0"/>
            <a:ext cx="381000" cy="6858000"/>
          </a:xfrm>
          <a:custGeom>
            <a:avLst/>
            <a:gdLst/>
            <a:ahLst/>
            <a:cxnLst/>
            <a:rect l="l" t="t" r="r" b="b"/>
            <a:pathLst>
              <a:path w="381000" h="6858000">
                <a:moveTo>
                  <a:pt x="0" y="6858000"/>
                </a:moveTo>
                <a:lnTo>
                  <a:pt x="381000" y="6858000"/>
                </a:lnTo>
                <a:lnTo>
                  <a:pt x="381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15200" y="0"/>
            <a:ext cx="76200" cy="6858000"/>
          </a:xfrm>
          <a:custGeom>
            <a:avLst/>
            <a:gdLst/>
            <a:ahLst/>
            <a:cxnLst/>
            <a:rect l="l" t="t" r="r" b="b"/>
            <a:pathLst>
              <a:path w="76200" h="6858000">
                <a:moveTo>
                  <a:pt x="0" y="6858000"/>
                </a:moveTo>
                <a:lnTo>
                  <a:pt x="76200" y="6858000"/>
                </a:lnTo>
                <a:lnTo>
                  <a:pt x="76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20000" y="0"/>
            <a:ext cx="685800" cy="6858000"/>
          </a:xfrm>
          <a:custGeom>
            <a:avLst/>
            <a:gdLst/>
            <a:ahLst/>
            <a:cxnLst/>
            <a:rect l="l" t="t" r="r" b="b"/>
            <a:pathLst>
              <a:path w="685800" h="6858000">
                <a:moveTo>
                  <a:pt x="0" y="6858000"/>
                </a:moveTo>
                <a:lnTo>
                  <a:pt x="685800" y="6858000"/>
                </a:lnTo>
                <a:lnTo>
                  <a:pt x="6858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981200" cy="68580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33600" y="0"/>
            <a:ext cx="1676400" cy="68580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19600" y="0"/>
            <a:ext cx="838200" cy="685800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981200" y="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5F1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5239511" y="0"/>
            <a:ext cx="3904615" cy="6858000"/>
            <a:chOff x="5239511" y="0"/>
            <a:chExt cx="3904615" cy="6858000"/>
          </a:xfrm>
        </p:grpSpPr>
        <p:sp>
          <p:nvSpPr>
            <p:cNvPr id="13" name="object 13"/>
            <p:cNvSpPr/>
            <p:nvPr/>
          </p:nvSpPr>
          <p:spPr>
            <a:xfrm>
              <a:off x="5239511" y="0"/>
              <a:ext cx="323215" cy="6858000"/>
            </a:xfrm>
            <a:custGeom>
              <a:avLst/>
              <a:gdLst/>
              <a:ahLst/>
              <a:cxnLst/>
              <a:rect l="l" t="t" r="r" b="b"/>
              <a:pathLst>
                <a:path w="323214" h="6858000">
                  <a:moveTo>
                    <a:pt x="0" y="6858000"/>
                  </a:moveTo>
                  <a:lnTo>
                    <a:pt x="323088" y="6858000"/>
                  </a:lnTo>
                  <a:lnTo>
                    <a:pt x="32308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5F1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599" y="0"/>
              <a:ext cx="3581400" cy="6858000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5135" y="0"/>
              <a:ext cx="740663" cy="68580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47" y="6150864"/>
              <a:ext cx="9141460" cy="707390"/>
            </a:xfrm>
            <a:custGeom>
              <a:avLst/>
              <a:gdLst/>
              <a:ahLst/>
              <a:cxnLst/>
              <a:rect l="l" t="t" r="r" b="b"/>
              <a:pathLst>
                <a:path w="9141460" h="707390">
                  <a:moveTo>
                    <a:pt x="3530600" y="0"/>
                  </a:moveTo>
                  <a:lnTo>
                    <a:pt x="3468624" y="4762"/>
                  </a:lnTo>
                  <a:lnTo>
                    <a:pt x="3422650" y="25425"/>
                  </a:lnTo>
                  <a:lnTo>
                    <a:pt x="3375025" y="34963"/>
                  </a:lnTo>
                  <a:lnTo>
                    <a:pt x="3303524" y="77863"/>
                  </a:lnTo>
                  <a:lnTo>
                    <a:pt x="3251200" y="101701"/>
                  </a:lnTo>
                  <a:lnTo>
                    <a:pt x="3203575" y="120764"/>
                  </a:lnTo>
                  <a:lnTo>
                    <a:pt x="3152775" y="152552"/>
                  </a:lnTo>
                  <a:lnTo>
                    <a:pt x="3009900" y="162090"/>
                  </a:lnTo>
                  <a:lnTo>
                    <a:pt x="2609850" y="162090"/>
                  </a:lnTo>
                  <a:lnTo>
                    <a:pt x="2543175" y="152552"/>
                  </a:lnTo>
                  <a:lnTo>
                    <a:pt x="2476500" y="144602"/>
                  </a:lnTo>
                  <a:lnTo>
                    <a:pt x="2419350" y="136664"/>
                  </a:lnTo>
                  <a:lnTo>
                    <a:pt x="2390775" y="136664"/>
                  </a:lnTo>
                  <a:lnTo>
                    <a:pt x="2352675" y="120764"/>
                  </a:lnTo>
                  <a:lnTo>
                    <a:pt x="2343150" y="111239"/>
                  </a:lnTo>
                  <a:lnTo>
                    <a:pt x="2314575" y="103289"/>
                  </a:lnTo>
                  <a:lnTo>
                    <a:pt x="2286000" y="87401"/>
                  </a:lnTo>
                  <a:lnTo>
                    <a:pt x="2266950" y="79451"/>
                  </a:lnTo>
                  <a:lnTo>
                    <a:pt x="2238375" y="79451"/>
                  </a:lnTo>
                  <a:lnTo>
                    <a:pt x="2219325" y="69913"/>
                  </a:lnTo>
                  <a:lnTo>
                    <a:pt x="2133600" y="69913"/>
                  </a:lnTo>
                  <a:lnTo>
                    <a:pt x="2114550" y="79451"/>
                  </a:lnTo>
                  <a:lnTo>
                    <a:pt x="2076450" y="87401"/>
                  </a:lnTo>
                  <a:lnTo>
                    <a:pt x="2000250" y="111239"/>
                  </a:lnTo>
                  <a:lnTo>
                    <a:pt x="1933575" y="136664"/>
                  </a:lnTo>
                  <a:lnTo>
                    <a:pt x="1866900" y="152552"/>
                  </a:lnTo>
                  <a:lnTo>
                    <a:pt x="1809750" y="170027"/>
                  </a:lnTo>
                  <a:lnTo>
                    <a:pt x="1743075" y="185915"/>
                  </a:lnTo>
                  <a:lnTo>
                    <a:pt x="1685925" y="203403"/>
                  </a:lnTo>
                  <a:lnTo>
                    <a:pt x="1619250" y="211340"/>
                  </a:lnTo>
                  <a:lnTo>
                    <a:pt x="1504950" y="227241"/>
                  </a:lnTo>
                  <a:lnTo>
                    <a:pt x="1400175" y="236766"/>
                  </a:lnTo>
                  <a:lnTo>
                    <a:pt x="1304925" y="236766"/>
                  </a:lnTo>
                  <a:lnTo>
                    <a:pt x="1209675" y="227241"/>
                  </a:lnTo>
                  <a:lnTo>
                    <a:pt x="1123950" y="219290"/>
                  </a:lnTo>
                  <a:lnTo>
                    <a:pt x="1038225" y="203403"/>
                  </a:lnTo>
                  <a:lnTo>
                    <a:pt x="971550" y="185915"/>
                  </a:lnTo>
                  <a:lnTo>
                    <a:pt x="904875" y="170027"/>
                  </a:lnTo>
                  <a:lnTo>
                    <a:pt x="847725" y="152552"/>
                  </a:lnTo>
                  <a:lnTo>
                    <a:pt x="800100" y="136664"/>
                  </a:lnTo>
                  <a:lnTo>
                    <a:pt x="762000" y="120764"/>
                  </a:lnTo>
                  <a:lnTo>
                    <a:pt x="733425" y="103289"/>
                  </a:lnTo>
                  <a:lnTo>
                    <a:pt x="704850" y="87401"/>
                  </a:lnTo>
                  <a:lnTo>
                    <a:pt x="676275" y="69913"/>
                  </a:lnTo>
                  <a:lnTo>
                    <a:pt x="647700" y="54025"/>
                  </a:lnTo>
                  <a:lnTo>
                    <a:pt x="609600" y="54025"/>
                  </a:lnTo>
                  <a:lnTo>
                    <a:pt x="590550" y="69913"/>
                  </a:lnTo>
                  <a:lnTo>
                    <a:pt x="571500" y="87401"/>
                  </a:lnTo>
                  <a:lnTo>
                    <a:pt x="542925" y="111239"/>
                  </a:lnTo>
                  <a:lnTo>
                    <a:pt x="514350" y="136664"/>
                  </a:lnTo>
                  <a:lnTo>
                    <a:pt x="457200" y="152552"/>
                  </a:lnTo>
                  <a:lnTo>
                    <a:pt x="419100" y="162090"/>
                  </a:lnTo>
                  <a:lnTo>
                    <a:pt x="342900" y="177977"/>
                  </a:lnTo>
                  <a:lnTo>
                    <a:pt x="304800" y="177977"/>
                  </a:lnTo>
                  <a:lnTo>
                    <a:pt x="266700" y="185915"/>
                  </a:lnTo>
                  <a:lnTo>
                    <a:pt x="190500" y="185915"/>
                  </a:lnTo>
                  <a:lnTo>
                    <a:pt x="142875" y="177977"/>
                  </a:lnTo>
                  <a:lnTo>
                    <a:pt x="104775" y="177977"/>
                  </a:lnTo>
                  <a:lnTo>
                    <a:pt x="66675" y="170027"/>
                  </a:lnTo>
                  <a:lnTo>
                    <a:pt x="38100" y="162090"/>
                  </a:lnTo>
                  <a:lnTo>
                    <a:pt x="0" y="152552"/>
                  </a:lnTo>
                  <a:lnTo>
                    <a:pt x="0" y="707136"/>
                  </a:lnTo>
                  <a:lnTo>
                    <a:pt x="9140952" y="707136"/>
                  </a:lnTo>
                  <a:lnTo>
                    <a:pt x="9140952" y="121273"/>
                  </a:lnTo>
                  <a:lnTo>
                    <a:pt x="9048750" y="136664"/>
                  </a:lnTo>
                  <a:lnTo>
                    <a:pt x="8963025" y="144602"/>
                  </a:lnTo>
                  <a:lnTo>
                    <a:pt x="8801100" y="144602"/>
                  </a:lnTo>
                  <a:lnTo>
                    <a:pt x="8743950" y="136664"/>
                  </a:lnTo>
                  <a:lnTo>
                    <a:pt x="8715375" y="136664"/>
                  </a:lnTo>
                  <a:lnTo>
                    <a:pt x="8677275" y="120764"/>
                  </a:lnTo>
                  <a:lnTo>
                    <a:pt x="8658225" y="120764"/>
                  </a:lnTo>
                  <a:lnTo>
                    <a:pt x="8658225" y="111239"/>
                  </a:lnTo>
                  <a:lnTo>
                    <a:pt x="8648700" y="111239"/>
                  </a:lnTo>
                  <a:lnTo>
                    <a:pt x="8648700" y="87401"/>
                  </a:lnTo>
                  <a:lnTo>
                    <a:pt x="8639175" y="79451"/>
                  </a:lnTo>
                  <a:lnTo>
                    <a:pt x="8639175" y="69913"/>
                  </a:lnTo>
                  <a:lnTo>
                    <a:pt x="8629650" y="61976"/>
                  </a:lnTo>
                  <a:lnTo>
                    <a:pt x="8610600" y="54025"/>
                  </a:lnTo>
                  <a:lnTo>
                    <a:pt x="8601075" y="46088"/>
                  </a:lnTo>
                  <a:lnTo>
                    <a:pt x="8594725" y="28600"/>
                  </a:lnTo>
                  <a:lnTo>
                    <a:pt x="8574024" y="25425"/>
                  </a:lnTo>
                  <a:lnTo>
                    <a:pt x="8550275" y="15887"/>
                  </a:lnTo>
                  <a:lnTo>
                    <a:pt x="8521700" y="11125"/>
                  </a:lnTo>
                  <a:lnTo>
                    <a:pt x="8464550" y="11125"/>
                  </a:lnTo>
                  <a:lnTo>
                    <a:pt x="8328025" y="15887"/>
                  </a:lnTo>
                  <a:lnTo>
                    <a:pt x="8166100" y="11125"/>
                  </a:lnTo>
                  <a:lnTo>
                    <a:pt x="8080375" y="25425"/>
                  </a:lnTo>
                  <a:lnTo>
                    <a:pt x="8018399" y="34963"/>
                  </a:lnTo>
                  <a:lnTo>
                    <a:pt x="7994650" y="47675"/>
                  </a:lnTo>
                  <a:lnTo>
                    <a:pt x="7972425" y="61976"/>
                  </a:lnTo>
                  <a:lnTo>
                    <a:pt x="7953375" y="69913"/>
                  </a:lnTo>
                  <a:lnTo>
                    <a:pt x="7915275" y="87401"/>
                  </a:lnTo>
                  <a:lnTo>
                    <a:pt x="7858125" y="111239"/>
                  </a:lnTo>
                  <a:lnTo>
                    <a:pt x="7810500" y="136664"/>
                  </a:lnTo>
                  <a:lnTo>
                    <a:pt x="7753350" y="152552"/>
                  </a:lnTo>
                  <a:lnTo>
                    <a:pt x="7705725" y="162090"/>
                  </a:lnTo>
                  <a:lnTo>
                    <a:pt x="7610475" y="177977"/>
                  </a:lnTo>
                  <a:lnTo>
                    <a:pt x="7524750" y="177977"/>
                  </a:lnTo>
                  <a:lnTo>
                    <a:pt x="7486650" y="170027"/>
                  </a:lnTo>
                  <a:lnTo>
                    <a:pt x="7458075" y="162090"/>
                  </a:lnTo>
                  <a:lnTo>
                    <a:pt x="7419975" y="152552"/>
                  </a:lnTo>
                  <a:lnTo>
                    <a:pt x="7400925" y="144602"/>
                  </a:lnTo>
                  <a:lnTo>
                    <a:pt x="7372350" y="136664"/>
                  </a:lnTo>
                  <a:lnTo>
                    <a:pt x="7351649" y="104876"/>
                  </a:lnTo>
                  <a:lnTo>
                    <a:pt x="7329424" y="66738"/>
                  </a:lnTo>
                  <a:lnTo>
                    <a:pt x="7299325" y="39725"/>
                  </a:lnTo>
                  <a:lnTo>
                    <a:pt x="7246874" y="6350"/>
                  </a:lnTo>
                  <a:lnTo>
                    <a:pt x="7199249" y="4762"/>
                  </a:lnTo>
                  <a:lnTo>
                    <a:pt x="7165975" y="14300"/>
                  </a:lnTo>
                  <a:lnTo>
                    <a:pt x="7134225" y="28600"/>
                  </a:lnTo>
                  <a:lnTo>
                    <a:pt x="7097649" y="36550"/>
                  </a:lnTo>
                  <a:lnTo>
                    <a:pt x="7048500" y="46088"/>
                  </a:lnTo>
                  <a:lnTo>
                    <a:pt x="7000875" y="61976"/>
                  </a:lnTo>
                  <a:lnTo>
                    <a:pt x="6943725" y="79451"/>
                  </a:lnTo>
                  <a:lnTo>
                    <a:pt x="6877050" y="95338"/>
                  </a:lnTo>
                  <a:lnTo>
                    <a:pt x="6800850" y="120764"/>
                  </a:lnTo>
                  <a:lnTo>
                    <a:pt x="6724650" y="128714"/>
                  </a:lnTo>
                  <a:lnTo>
                    <a:pt x="6640449" y="144602"/>
                  </a:lnTo>
                  <a:lnTo>
                    <a:pt x="6553200" y="152552"/>
                  </a:lnTo>
                  <a:lnTo>
                    <a:pt x="6467475" y="162090"/>
                  </a:lnTo>
                  <a:lnTo>
                    <a:pt x="6048375" y="162090"/>
                  </a:lnTo>
                  <a:lnTo>
                    <a:pt x="5972175" y="152552"/>
                  </a:lnTo>
                  <a:lnTo>
                    <a:pt x="5915025" y="144602"/>
                  </a:lnTo>
                  <a:lnTo>
                    <a:pt x="5848350" y="128714"/>
                  </a:lnTo>
                  <a:lnTo>
                    <a:pt x="5800725" y="120764"/>
                  </a:lnTo>
                  <a:lnTo>
                    <a:pt x="5781675" y="111239"/>
                  </a:lnTo>
                  <a:lnTo>
                    <a:pt x="5762625" y="103289"/>
                  </a:lnTo>
                  <a:lnTo>
                    <a:pt x="5734050" y="95338"/>
                  </a:lnTo>
                  <a:lnTo>
                    <a:pt x="5705475" y="79451"/>
                  </a:lnTo>
                  <a:lnTo>
                    <a:pt x="5676900" y="79451"/>
                  </a:lnTo>
                  <a:lnTo>
                    <a:pt x="5648325" y="69913"/>
                  </a:lnTo>
                  <a:lnTo>
                    <a:pt x="5600700" y="69913"/>
                  </a:lnTo>
                  <a:lnTo>
                    <a:pt x="5581650" y="79451"/>
                  </a:lnTo>
                  <a:lnTo>
                    <a:pt x="5562600" y="79451"/>
                  </a:lnTo>
                  <a:lnTo>
                    <a:pt x="5543550" y="87401"/>
                  </a:lnTo>
                  <a:lnTo>
                    <a:pt x="5524500" y="87401"/>
                  </a:lnTo>
                  <a:lnTo>
                    <a:pt x="5505450" y="103289"/>
                  </a:lnTo>
                  <a:lnTo>
                    <a:pt x="5486400" y="111239"/>
                  </a:lnTo>
                  <a:lnTo>
                    <a:pt x="5476875" y="111239"/>
                  </a:lnTo>
                  <a:lnTo>
                    <a:pt x="5429250" y="120764"/>
                  </a:lnTo>
                  <a:lnTo>
                    <a:pt x="5286375" y="128714"/>
                  </a:lnTo>
                  <a:lnTo>
                    <a:pt x="5086350" y="144602"/>
                  </a:lnTo>
                  <a:lnTo>
                    <a:pt x="4962525" y="162090"/>
                  </a:lnTo>
                  <a:lnTo>
                    <a:pt x="4838700" y="177977"/>
                  </a:lnTo>
                  <a:lnTo>
                    <a:pt x="4714875" y="195453"/>
                  </a:lnTo>
                  <a:lnTo>
                    <a:pt x="4610100" y="203403"/>
                  </a:lnTo>
                  <a:lnTo>
                    <a:pt x="4429125" y="203403"/>
                  </a:lnTo>
                  <a:lnTo>
                    <a:pt x="4391025" y="195453"/>
                  </a:lnTo>
                  <a:lnTo>
                    <a:pt x="4352925" y="185915"/>
                  </a:lnTo>
                  <a:lnTo>
                    <a:pt x="4295775" y="170027"/>
                  </a:lnTo>
                  <a:lnTo>
                    <a:pt x="4292600" y="131889"/>
                  </a:lnTo>
                  <a:lnTo>
                    <a:pt x="4302125" y="88988"/>
                  </a:lnTo>
                  <a:lnTo>
                    <a:pt x="4302125" y="57200"/>
                  </a:lnTo>
                  <a:lnTo>
                    <a:pt x="4279900" y="39725"/>
                  </a:lnTo>
                  <a:lnTo>
                    <a:pt x="4241800" y="57200"/>
                  </a:lnTo>
                  <a:lnTo>
                    <a:pt x="4219575" y="79451"/>
                  </a:lnTo>
                  <a:lnTo>
                    <a:pt x="4187825" y="95338"/>
                  </a:lnTo>
                  <a:lnTo>
                    <a:pt x="4149725" y="120764"/>
                  </a:lnTo>
                  <a:lnTo>
                    <a:pt x="4111625" y="133477"/>
                  </a:lnTo>
                  <a:lnTo>
                    <a:pt x="4060825" y="150964"/>
                  </a:lnTo>
                  <a:lnTo>
                    <a:pt x="4025900" y="155727"/>
                  </a:lnTo>
                  <a:lnTo>
                    <a:pt x="3981450" y="162090"/>
                  </a:lnTo>
                  <a:lnTo>
                    <a:pt x="3933825" y="166852"/>
                  </a:lnTo>
                  <a:lnTo>
                    <a:pt x="3879850" y="173202"/>
                  </a:lnTo>
                  <a:lnTo>
                    <a:pt x="3825875" y="174802"/>
                  </a:lnTo>
                  <a:lnTo>
                    <a:pt x="3768725" y="170027"/>
                  </a:lnTo>
                  <a:lnTo>
                    <a:pt x="3727450" y="163677"/>
                  </a:lnTo>
                  <a:lnTo>
                    <a:pt x="3686175" y="144602"/>
                  </a:lnTo>
                  <a:lnTo>
                    <a:pt x="3657600" y="136664"/>
                  </a:lnTo>
                  <a:lnTo>
                    <a:pt x="3638550" y="128714"/>
                  </a:lnTo>
                  <a:lnTo>
                    <a:pt x="3629025" y="120764"/>
                  </a:lnTo>
                  <a:lnTo>
                    <a:pt x="3609975" y="111239"/>
                  </a:lnTo>
                  <a:lnTo>
                    <a:pt x="3600450" y="103289"/>
                  </a:lnTo>
                  <a:lnTo>
                    <a:pt x="3565525" y="28600"/>
                  </a:lnTo>
                  <a:lnTo>
                    <a:pt x="3530600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140450"/>
              <a:ext cx="9144000" cy="27559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797458" y="928431"/>
            <a:ext cx="7520305" cy="41421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87220" marR="1875789" algn="ctr">
              <a:lnSpc>
                <a:spcPct val="150100"/>
              </a:lnSpc>
              <a:spcBef>
                <a:spcPts val="95"/>
              </a:spcBef>
            </a:pPr>
            <a:r>
              <a:rPr sz="6000" dirty="0">
                <a:solidFill>
                  <a:srgbClr val="FFFFFF"/>
                </a:solidFill>
                <a:latin typeface="Times New Roman"/>
                <a:cs typeface="Times New Roman"/>
              </a:rPr>
              <a:t>Efek</a:t>
            </a:r>
            <a:r>
              <a:rPr sz="6000" spc="-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000" spc="-165" dirty="0">
                <a:solidFill>
                  <a:srgbClr val="FFFFFF"/>
                </a:solidFill>
                <a:latin typeface="Times New Roman"/>
                <a:cs typeface="Times New Roman"/>
              </a:rPr>
              <a:t>Subsidi </a:t>
            </a:r>
            <a:r>
              <a:rPr sz="6000" spc="-20" dirty="0">
                <a:solidFill>
                  <a:srgbClr val="FFFFFF"/>
                </a:solidFill>
                <a:latin typeface="Times New Roman"/>
                <a:cs typeface="Times New Roman"/>
              </a:rPr>
              <a:t>Pada</a:t>
            </a:r>
            <a:endParaRPr sz="6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604"/>
              </a:spcBef>
            </a:pPr>
            <a:r>
              <a:rPr sz="6000" spc="-145" dirty="0">
                <a:solidFill>
                  <a:srgbClr val="FFFFFF"/>
                </a:solidFill>
                <a:latin typeface="Times New Roman"/>
                <a:cs typeface="Times New Roman"/>
              </a:rPr>
              <a:t>Penawaran</a:t>
            </a:r>
            <a:r>
              <a:rPr sz="600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000" spc="-330" dirty="0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sz="6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6000" spc="-4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204"/>
              </a:spcBef>
            </a:pPr>
            <a:r>
              <a:rPr dirty="0">
                <a:solidFill>
                  <a:srgbClr val="00AFEF"/>
                </a:solidFill>
              </a:rPr>
              <a:t>By</a:t>
            </a:r>
            <a:r>
              <a:rPr spc="-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: BIDA</a:t>
            </a:r>
            <a:r>
              <a:rPr spc="-7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SARI,</a:t>
            </a:r>
            <a:r>
              <a:rPr spc="27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SP, </a:t>
            </a:r>
            <a:r>
              <a:rPr spc="-25" dirty="0">
                <a:solidFill>
                  <a:srgbClr val="00AFEF"/>
                </a:solidFill>
              </a:rPr>
              <a:t>MSi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6272" y="645033"/>
            <a:ext cx="7329805" cy="4050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066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Jika</a:t>
            </a:r>
            <a:r>
              <a:rPr sz="2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pemerintah</a:t>
            </a:r>
            <a:r>
              <a:rPr sz="2400" spc="-1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memutuskan</a:t>
            </a:r>
            <a:r>
              <a:rPr sz="2400" spc="-1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untuk</a:t>
            </a:r>
            <a:r>
              <a:rPr sz="24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memberlakukan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pemberian</a:t>
            </a:r>
            <a:r>
              <a:rPr sz="2400" spc="-1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subsidi</a:t>
            </a:r>
            <a:r>
              <a:rPr sz="24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(sebagai</a:t>
            </a:r>
            <a:r>
              <a:rPr sz="24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pajak</a:t>
            </a:r>
            <a:r>
              <a:rPr sz="24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negatif),</a:t>
            </a:r>
            <a:r>
              <a:rPr sz="2400" spc="-1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maka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manfaatnya</a:t>
            </a:r>
            <a:r>
              <a:rPr sz="2400" spc="-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akan</a:t>
            </a:r>
            <a:r>
              <a:rPr sz="24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terbagi</a:t>
            </a:r>
            <a:r>
              <a:rPr sz="24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antara</a:t>
            </a:r>
            <a:r>
              <a:rPr sz="24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produsen</a:t>
            </a:r>
            <a:r>
              <a:rPr sz="24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Arial MT"/>
                <a:cs typeface="Arial MT"/>
              </a:rPr>
              <a:t>dan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konsumen</a:t>
            </a:r>
            <a:r>
              <a:rPr sz="24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hal</a:t>
            </a:r>
            <a:r>
              <a:rPr sz="24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inipun</a:t>
            </a:r>
            <a:r>
              <a:rPr sz="24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tergantung</a:t>
            </a:r>
            <a:r>
              <a:rPr sz="24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dari</a:t>
            </a:r>
            <a:r>
              <a:rPr sz="24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elastisitas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permintaan</a:t>
            </a:r>
            <a:r>
              <a:rPr sz="2400" spc="-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dan</a:t>
            </a:r>
            <a:r>
              <a:rPr sz="2400" spc="-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penawarannya.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=========================================</a:t>
            </a:r>
            <a:endParaRPr sz="24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1445"/>
              </a:spcBef>
            </a:pP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Kita</a:t>
            </a:r>
            <a:r>
              <a:rPr sz="24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ambil</a:t>
            </a:r>
            <a:r>
              <a:rPr sz="2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contoh</a:t>
            </a:r>
            <a:r>
              <a:rPr sz="2400" spc="-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kasus,</a:t>
            </a:r>
            <a:r>
              <a:rPr sz="24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pemerintah</a:t>
            </a:r>
            <a:r>
              <a:rPr sz="2400" spc="-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akan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memberikan</a:t>
            </a:r>
            <a:r>
              <a:rPr sz="2400" spc="-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subsidi</a:t>
            </a:r>
            <a:r>
              <a:rPr sz="2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untuk</a:t>
            </a:r>
            <a:r>
              <a:rPr sz="2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produk</a:t>
            </a:r>
            <a:r>
              <a:rPr sz="2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susu,</a:t>
            </a:r>
            <a:r>
              <a:rPr sz="2400" spc="-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dengan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harapan</a:t>
            </a:r>
            <a:r>
              <a:rPr sz="2400" spc="-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masyarakat</a:t>
            </a:r>
            <a:r>
              <a:rPr sz="2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akan</a:t>
            </a:r>
            <a:r>
              <a:rPr sz="2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memiliki</a:t>
            </a:r>
            <a:r>
              <a:rPr sz="2400" spc="-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kemampuan</a:t>
            </a:r>
            <a:r>
              <a:rPr sz="2400" spc="-1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 MT"/>
                <a:cs typeface="Arial MT"/>
              </a:rPr>
              <a:t>untuk </a:t>
            </a:r>
            <a:r>
              <a:rPr sz="2400" dirty="0">
                <a:solidFill>
                  <a:srgbClr val="FFFFFF"/>
                </a:solidFill>
                <a:latin typeface="Arial MT"/>
                <a:cs typeface="Arial MT"/>
              </a:rPr>
              <a:t>membeli</a:t>
            </a:r>
            <a:r>
              <a:rPr sz="2400" spc="-9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 MT"/>
                <a:cs typeface="Arial MT"/>
              </a:rPr>
              <a:t>susu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02051" y="6007608"/>
            <a:ext cx="3383279" cy="173990"/>
          </a:xfrm>
          <a:custGeom>
            <a:avLst/>
            <a:gdLst/>
            <a:ahLst/>
            <a:cxnLst/>
            <a:rect l="l" t="t" r="r" b="b"/>
            <a:pathLst>
              <a:path w="3383279" h="173989">
                <a:moveTo>
                  <a:pt x="3209544" y="0"/>
                </a:moveTo>
                <a:lnTo>
                  <a:pt x="3209544" y="173735"/>
                </a:lnTo>
                <a:lnTo>
                  <a:pt x="3325368" y="115823"/>
                </a:lnTo>
                <a:lnTo>
                  <a:pt x="3238500" y="115823"/>
                </a:lnTo>
                <a:lnTo>
                  <a:pt x="3238500" y="57911"/>
                </a:lnTo>
                <a:lnTo>
                  <a:pt x="3325368" y="57911"/>
                </a:lnTo>
                <a:lnTo>
                  <a:pt x="3209544" y="0"/>
                </a:lnTo>
                <a:close/>
              </a:path>
              <a:path w="3383279" h="173989">
                <a:moveTo>
                  <a:pt x="3209544" y="57911"/>
                </a:moveTo>
                <a:lnTo>
                  <a:pt x="0" y="57911"/>
                </a:lnTo>
                <a:lnTo>
                  <a:pt x="0" y="115823"/>
                </a:lnTo>
                <a:lnTo>
                  <a:pt x="3209544" y="115823"/>
                </a:lnTo>
                <a:lnTo>
                  <a:pt x="3209544" y="57911"/>
                </a:lnTo>
                <a:close/>
              </a:path>
              <a:path w="3383279" h="173989">
                <a:moveTo>
                  <a:pt x="3325368" y="57911"/>
                </a:moveTo>
                <a:lnTo>
                  <a:pt x="3238500" y="57911"/>
                </a:lnTo>
                <a:lnTo>
                  <a:pt x="3238500" y="115823"/>
                </a:lnTo>
                <a:lnTo>
                  <a:pt x="3325368" y="115823"/>
                </a:lnTo>
                <a:lnTo>
                  <a:pt x="3383280" y="86867"/>
                </a:lnTo>
                <a:lnTo>
                  <a:pt x="3325368" y="579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204"/>
              </a:spcBef>
            </a:pPr>
            <a:r>
              <a:rPr dirty="0">
                <a:solidFill>
                  <a:srgbClr val="00AFEF"/>
                </a:solidFill>
              </a:rPr>
              <a:t>By</a:t>
            </a:r>
            <a:r>
              <a:rPr spc="-1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: BIDA</a:t>
            </a:r>
            <a:r>
              <a:rPr spc="-70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SARI,</a:t>
            </a:r>
            <a:r>
              <a:rPr spc="275" dirty="0">
                <a:solidFill>
                  <a:srgbClr val="00AFEF"/>
                </a:solidFill>
              </a:rPr>
              <a:t> </a:t>
            </a:r>
            <a:r>
              <a:rPr dirty="0">
                <a:solidFill>
                  <a:srgbClr val="00AFEF"/>
                </a:solidFill>
              </a:rPr>
              <a:t>SP, </a:t>
            </a:r>
            <a:r>
              <a:rPr spc="-25" dirty="0">
                <a:solidFill>
                  <a:srgbClr val="00AFEF"/>
                </a:solidFill>
              </a:rPr>
              <a:t>MSi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0" y="0"/>
            <a:ext cx="9145905" cy="6858000"/>
            <a:chOff x="-880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614172" y="836675"/>
              <a:ext cx="4968240" cy="5041900"/>
            </a:xfrm>
            <a:custGeom>
              <a:avLst/>
              <a:gdLst/>
              <a:ahLst/>
              <a:cxnLst/>
              <a:rect l="l" t="t" r="r" b="b"/>
              <a:pathLst>
                <a:path w="4968240" h="5041900">
                  <a:moveTo>
                    <a:pt x="0" y="0"/>
                  </a:moveTo>
                  <a:lnTo>
                    <a:pt x="0" y="5041392"/>
                  </a:lnTo>
                </a:path>
                <a:path w="4968240" h="5041900">
                  <a:moveTo>
                    <a:pt x="0" y="5041392"/>
                  </a:moveTo>
                  <a:lnTo>
                    <a:pt x="4968240" y="50413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4172" y="2351532"/>
              <a:ext cx="3240405" cy="3526790"/>
            </a:xfrm>
            <a:custGeom>
              <a:avLst/>
              <a:gdLst/>
              <a:ahLst/>
              <a:cxnLst/>
              <a:rect l="l" t="t" r="r" b="b"/>
              <a:pathLst>
                <a:path w="3240404" h="3526790">
                  <a:moveTo>
                    <a:pt x="0" y="792479"/>
                  </a:moveTo>
                  <a:lnTo>
                    <a:pt x="2304288" y="792479"/>
                  </a:lnTo>
                </a:path>
                <a:path w="3240404" h="3526790">
                  <a:moveTo>
                    <a:pt x="2304288" y="792479"/>
                  </a:moveTo>
                  <a:lnTo>
                    <a:pt x="2304288" y="3526535"/>
                  </a:lnTo>
                </a:path>
                <a:path w="3240404" h="3526790">
                  <a:moveTo>
                    <a:pt x="0" y="1584959"/>
                  </a:moveTo>
                  <a:lnTo>
                    <a:pt x="3240024" y="1584959"/>
                  </a:lnTo>
                </a:path>
                <a:path w="3240404" h="3526790">
                  <a:moveTo>
                    <a:pt x="1511808" y="0"/>
                  </a:moveTo>
                  <a:lnTo>
                    <a:pt x="1511808" y="3526535"/>
                  </a:lnTo>
                </a:path>
                <a:path w="3240404" h="3526790">
                  <a:moveTo>
                    <a:pt x="0" y="0"/>
                  </a:moveTo>
                  <a:lnTo>
                    <a:pt x="3096767" y="0"/>
                  </a:lnTo>
                </a:path>
                <a:path w="3240404" h="3526790">
                  <a:moveTo>
                    <a:pt x="3166872" y="0"/>
                  </a:moveTo>
                  <a:lnTo>
                    <a:pt x="3166872" y="3526535"/>
                  </a:lnTo>
                </a:path>
              </a:pathLst>
            </a:custGeom>
            <a:ln w="9144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4172" y="1559052"/>
              <a:ext cx="5038725" cy="4319270"/>
            </a:xfrm>
            <a:custGeom>
              <a:avLst/>
              <a:gdLst/>
              <a:ahLst/>
              <a:cxnLst/>
              <a:rect l="l" t="t" r="r" b="b"/>
              <a:pathLst>
                <a:path w="5038725" h="4319270">
                  <a:moveTo>
                    <a:pt x="0" y="3816096"/>
                  </a:moveTo>
                  <a:lnTo>
                    <a:pt x="3959352" y="0"/>
                  </a:lnTo>
                </a:path>
                <a:path w="5038725" h="4319270">
                  <a:moveTo>
                    <a:pt x="1222248" y="4319016"/>
                  </a:moveTo>
                  <a:lnTo>
                    <a:pt x="5038344" y="57302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86639" y="348488"/>
            <a:ext cx="570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Harga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84190" y="5888228"/>
            <a:ext cx="805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Quantity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87676" y="5959246"/>
            <a:ext cx="3105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Q2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80157" y="5959246"/>
            <a:ext cx="3105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Q0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267" y="5751677"/>
            <a:ext cx="13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315" y="3654628"/>
            <a:ext cx="2609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P1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792" y="2934080"/>
            <a:ext cx="260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P0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792" y="2141601"/>
            <a:ext cx="260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P2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75938" y="3805504"/>
            <a:ext cx="2819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E1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44744" y="2437003"/>
            <a:ext cx="2432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imes New Roman"/>
                <a:cs typeface="Times New Roman"/>
              </a:rPr>
              <a:t>S1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3891" y="1283970"/>
            <a:ext cx="2432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latin typeface="Times New Roman"/>
                <a:cs typeface="Times New Roman"/>
              </a:rPr>
              <a:t>S0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84190" y="5030470"/>
            <a:ext cx="311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D0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17091" y="550163"/>
            <a:ext cx="4681855" cy="4608830"/>
          </a:xfrm>
          <a:custGeom>
            <a:avLst/>
            <a:gdLst/>
            <a:ahLst/>
            <a:cxnLst/>
            <a:rect l="l" t="t" r="r" b="b"/>
            <a:pathLst>
              <a:path w="4681855" h="4608830">
                <a:moveTo>
                  <a:pt x="0" y="719327"/>
                </a:moveTo>
                <a:lnTo>
                  <a:pt x="3889248" y="4608576"/>
                </a:lnTo>
              </a:path>
              <a:path w="4681855" h="4608830">
                <a:moveTo>
                  <a:pt x="792480" y="0"/>
                </a:moveTo>
                <a:lnTo>
                  <a:pt x="4681728" y="3889248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570859" y="5959246"/>
            <a:ext cx="3105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Q1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80157" y="2581402"/>
            <a:ext cx="281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E0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72383" y="1782571"/>
            <a:ext cx="282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E2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328800" y="1834895"/>
            <a:ext cx="3919220" cy="3683635"/>
            <a:chOff x="1328800" y="1834895"/>
            <a:chExt cx="3919220" cy="3683635"/>
          </a:xfrm>
        </p:grpSpPr>
        <p:sp>
          <p:nvSpPr>
            <p:cNvPr id="23" name="object 23"/>
            <p:cNvSpPr/>
            <p:nvPr/>
          </p:nvSpPr>
          <p:spPr>
            <a:xfrm>
              <a:off x="1328801" y="3863339"/>
              <a:ext cx="3677920" cy="1655445"/>
            </a:xfrm>
            <a:custGeom>
              <a:avLst/>
              <a:gdLst/>
              <a:ahLst/>
              <a:cxnLst/>
              <a:rect l="l" t="t" r="r" b="b"/>
              <a:pathLst>
                <a:path w="3677920" h="1655445">
                  <a:moveTo>
                    <a:pt x="580771" y="1655064"/>
                  </a:moveTo>
                  <a:lnTo>
                    <a:pt x="569137" y="1611757"/>
                  </a:lnTo>
                  <a:lnTo>
                    <a:pt x="558673" y="1572768"/>
                  </a:lnTo>
                  <a:lnTo>
                    <a:pt x="534936" y="1593811"/>
                  </a:lnTo>
                  <a:lnTo>
                    <a:pt x="9398" y="1001649"/>
                  </a:lnTo>
                  <a:lnTo>
                    <a:pt x="0" y="1010031"/>
                  </a:lnTo>
                  <a:lnTo>
                    <a:pt x="525437" y="1602232"/>
                  </a:lnTo>
                  <a:lnTo>
                    <a:pt x="501650" y="1623314"/>
                  </a:lnTo>
                  <a:lnTo>
                    <a:pt x="580771" y="1655064"/>
                  </a:lnTo>
                  <a:close/>
                </a:path>
                <a:path w="3677920" h="1655445">
                  <a:moveTo>
                    <a:pt x="3677539" y="0"/>
                  </a:moveTo>
                  <a:lnTo>
                    <a:pt x="3598418" y="31496"/>
                  </a:lnTo>
                  <a:lnTo>
                    <a:pt x="3622129" y="52628"/>
                  </a:lnTo>
                  <a:lnTo>
                    <a:pt x="3096768" y="641985"/>
                  </a:lnTo>
                  <a:lnTo>
                    <a:pt x="3106166" y="650367"/>
                  </a:lnTo>
                  <a:lnTo>
                    <a:pt x="3631603" y="61061"/>
                  </a:lnTo>
                  <a:lnTo>
                    <a:pt x="3655314" y="82169"/>
                  </a:lnTo>
                  <a:lnTo>
                    <a:pt x="3665855" y="43180"/>
                  </a:lnTo>
                  <a:lnTo>
                    <a:pt x="36775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27347" y="2421635"/>
              <a:ext cx="287020" cy="1369060"/>
            </a:xfrm>
            <a:custGeom>
              <a:avLst/>
              <a:gdLst/>
              <a:ahLst/>
              <a:cxnLst/>
              <a:rect l="l" t="t" r="r" b="b"/>
              <a:pathLst>
                <a:path w="287020" h="1369060">
                  <a:moveTo>
                    <a:pt x="0" y="0"/>
                  </a:moveTo>
                  <a:lnTo>
                    <a:pt x="55762" y="8937"/>
                  </a:lnTo>
                  <a:lnTo>
                    <a:pt x="101298" y="33305"/>
                  </a:lnTo>
                  <a:lnTo>
                    <a:pt x="131998" y="69437"/>
                  </a:lnTo>
                  <a:lnTo>
                    <a:pt x="143255" y="113664"/>
                  </a:lnTo>
                  <a:lnTo>
                    <a:pt x="143255" y="570611"/>
                  </a:lnTo>
                  <a:lnTo>
                    <a:pt x="154513" y="614838"/>
                  </a:lnTo>
                  <a:lnTo>
                    <a:pt x="185213" y="650970"/>
                  </a:lnTo>
                  <a:lnTo>
                    <a:pt x="230749" y="675338"/>
                  </a:lnTo>
                  <a:lnTo>
                    <a:pt x="286512" y="684276"/>
                  </a:lnTo>
                  <a:lnTo>
                    <a:pt x="230749" y="693213"/>
                  </a:lnTo>
                  <a:lnTo>
                    <a:pt x="185213" y="717581"/>
                  </a:lnTo>
                  <a:lnTo>
                    <a:pt x="154513" y="753713"/>
                  </a:lnTo>
                  <a:lnTo>
                    <a:pt x="143255" y="797940"/>
                  </a:lnTo>
                  <a:lnTo>
                    <a:pt x="143255" y="1254887"/>
                  </a:lnTo>
                  <a:lnTo>
                    <a:pt x="131998" y="1299114"/>
                  </a:lnTo>
                  <a:lnTo>
                    <a:pt x="101298" y="1335246"/>
                  </a:lnTo>
                  <a:lnTo>
                    <a:pt x="55762" y="1359614"/>
                  </a:lnTo>
                  <a:lnTo>
                    <a:pt x="0" y="13685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0991" y="1834895"/>
              <a:ext cx="866648" cy="815339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6165850" y="419557"/>
            <a:ext cx="2868930" cy="3593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imes New Roman"/>
                <a:cs typeface="Times New Roman"/>
              </a:rPr>
              <a:t>Pemerintah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bermaksud </a:t>
            </a:r>
            <a:r>
              <a:rPr sz="1800" spc="-20" dirty="0">
                <a:latin typeface="Times New Roman"/>
                <a:cs typeface="Times New Roman"/>
              </a:rPr>
              <a:t>menurunkan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tingkat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harga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dari </a:t>
            </a:r>
            <a:r>
              <a:rPr sz="1800" dirty="0">
                <a:latin typeface="Times New Roman"/>
                <a:cs typeface="Times New Roman"/>
              </a:rPr>
              <a:t>P0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ke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P1,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sehingga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permintaan </a:t>
            </a:r>
            <a:r>
              <a:rPr sz="1800" spc="-40" dirty="0">
                <a:latin typeface="Times New Roman"/>
                <a:cs typeface="Times New Roman"/>
              </a:rPr>
              <a:t>meningkat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menjadi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Q1,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satu </a:t>
            </a:r>
            <a:r>
              <a:rPr sz="1800" spc="-25" dirty="0">
                <a:latin typeface="Times New Roman"/>
                <a:cs typeface="Times New Roman"/>
              </a:rPr>
              <a:t>pihak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produsen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mengurangi </a:t>
            </a:r>
            <a:r>
              <a:rPr sz="1800" spc="-40" dirty="0">
                <a:latin typeface="Times New Roman"/>
                <a:cs typeface="Times New Roman"/>
              </a:rPr>
              <a:t>penawaran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(suplai)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menjadi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Q2, </a:t>
            </a:r>
            <a:r>
              <a:rPr sz="1800" spc="-70" dirty="0">
                <a:latin typeface="Times New Roman"/>
                <a:cs typeface="Times New Roman"/>
              </a:rPr>
              <a:t>jika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kondisi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ini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dibiarkan </a:t>
            </a:r>
            <a:r>
              <a:rPr sz="1800" spc="-20" dirty="0">
                <a:latin typeface="Times New Roman"/>
                <a:cs typeface="Times New Roman"/>
              </a:rPr>
              <a:t>akan </a:t>
            </a:r>
            <a:r>
              <a:rPr sz="1800" spc="-60" dirty="0">
                <a:latin typeface="Times New Roman"/>
                <a:cs typeface="Times New Roman"/>
              </a:rPr>
              <a:t>mengalami</a:t>
            </a:r>
            <a:r>
              <a:rPr sz="1800" spc="-45" dirty="0">
                <a:latin typeface="Times New Roman"/>
                <a:cs typeface="Times New Roman"/>
              </a:rPr>
              <a:t> kenaikan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harga, </a:t>
            </a:r>
            <a:r>
              <a:rPr sz="1800" spc="-25" dirty="0">
                <a:latin typeface="Times New Roman"/>
                <a:cs typeface="Times New Roman"/>
              </a:rPr>
              <a:t>pemerintah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mempunyai </a:t>
            </a:r>
            <a:r>
              <a:rPr sz="1800" spc="-50" dirty="0">
                <a:latin typeface="Times New Roman"/>
                <a:cs typeface="Times New Roman"/>
              </a:rPr>
              <a:t>kebijakan</a:t>
            </a:r>
            <a:r>
              <a:rPr sz="1800" spc="-40" dirty="0">
                <a:latin typeface="Times New Roman"/>
                <a:cs typeface="Times New Roman"/>
              </a:rPr>
              <a:t> subsidi,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75" dirty="0">
                <a:latin typeface="Times New Roman"/>
                <a:cs typeface="Times New Roman"/>
              </a:rPr>
              <a:t>yang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besarnya </a:t>
            </a:r>
            <a:r>
              <a:rPr sz="1800" spc="-35" dirty="0">
                <a:latin typeface="Times New Roman"/>
                <a:cs typeface="Times New Roman"/>
              </a:rPr>
              <a:t>adalah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P1-</a:t>
            </a:r>
            <a:r>
              <a:rPr sz="1800" dirty="0">
                <a:latin typeface="Times New Roman"/>
                <a:cs typeface="Times New Roman"/>
              </a:rPr>
              <a:t>P2,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bila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subsidi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ini </a:t>
            </a:r>
            <a:r>
              <a:rPr sz="1800" spc="-35" dirty="0">
                <a:latin typeface="Times New Roman"/>
                <a:cs typeface="Times New Roman"/>
              </a:rPr>
              <a:t>diberikan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kepada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konsumen </a:t>
            </a:r>
            <a:r>
              <a:rPr sz="1800" spc="-25" dirty="0">
                <a:latin typeface="Times New Roman"/>
                <a:cs typeface="Times New Roman"/>
              </a:rPr>
              <a:t>akan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menggeser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kurva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779896" y="3987800"/>
            <a:ext cx="2926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aseline="-26234" dirty="0">
                <a:latin typeface="Times New Roman"/>
                <a:cs typeface="Times New Roman"/>
              </a:rPr>
              <a:t>D1</a:t>
            </a:r>
            <a:r>
              <a:rPr sz="2700" spc="150" baseline="-26234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permintaan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ke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D1,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sehingga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65850" y="4262120"/>
            <a:ext cx="28898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Times New Roman"/>
                <a:cs typeface="Times New Roman"/>
              </a:rPr>
              <a:t>titik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45" dirty="0">
                <a:latin typeface="Times New Roman"/>
                <a:cs typeface="Times New Roman"/>
              </a:rPr>
              <a:t>keseimbangan</a:t>
            </a:r>
            <a:r>
              <a:rPr sz="1800" spc="-30" dirty="0">
                <a:latin typeface="Times New Roman"/>
                <a:cs typeface="Times New Roman"/>
              </a:rPr>
              <a:t> terjadi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E2, </a:t>
            </a:r>
            <a:r>
              <a:rPr sz="1800" spc="-50" dirty="0">
                <a:latin typeface="Times New Roman"/>
                <a:cs typeface="Times New Roman"/>
              </a:rPr>
              <a:t>bila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subsidi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35" dirty="0">
                <a:latin typeface="Times New Roman"/>
                <a:cs typeface="Times New Roman"/>
              </a:rPr>
              <a:t>diberikan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kepada produsen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akan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menggeser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kurva </a:t>
            </a:r>
            <a:r>
              <a:rPr sz="1800" spc="-40" dirty="0">
                <a:latin typeface="Times New Roman"/>
                <a:cs typeface="Times New Roman"/>
              </a:rPr>
              <a:t>penawaran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ke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0" dirty="0">
                <a:latin typeface="Times New Roman"/>
                <a:cs typeface="Times New Roman"/>
              </a:rPr>
              <a:t>S1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dan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titik </a:t>
            </a:r>
            <a:r>
              <a:rPr sz="1800" spc="-45" dirty="0">
                <a:latin typeface="Times New Roman"/>
                <a:cs typeface="Times New Roman"/>
              </a:rPr>
              <a:t>keseimbangan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akan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tercapai</a:t>
            </a:r>
            <a:r>
              <a:rPr sz="1800" spc="-25" dirty="0">
                <a:latin typeface="Times New Roman"/>
                <a:cs typeface="Times New Roman"/>
              </a:rPr>
              <a:t> di titik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E1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883919" y="188976"/>
            <a:ext cx="4480560" cy="43307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26670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210"/>
              </a:spcBef>
            </a:pPr>
            <a:r>
              <a:rPr sz="2400" spc="80" dirty="0">
                <a:solidFill>
                  <a:srgbClr val="000000"/>
                </a:solidFill>
                <a:latin typeface="Arial MT"/>
                <a:cs typeface="Arial MT"/>
              </a:rPr>
              <a:t>Efek</a:t>
            </a:r>
            <a:r>
              <a:rPr sz="2400" spc="-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400" spc="100" dirty="0">
                <a:solidFill>
                  <a:srgbClr val="000000"/>
                </a:solidFill>
                <a:latin typeface="Arial MT"/>
                <a:cs typeface="Arial MT"/>
              </a:rPr>
              <a:t>Subsidi</a:t>
            </a:r>
            <a:r>
              <a:rPr sz="2400" spc="-5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400" spc="55" dirty="0">
                <a:solidFill>
                  <a:srgbClr val="000000"/>
                </a:solidFill>
                <a:latin typeface="Arial MT"/>
                <a:cs typeface="Arial MT"/>
              </a:rPr>
              <a:t>Pada</a:t>
            </a:r>
            <a:r>
              <a:rPr sz="2400" spc="-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400" spc="60" dirty="0">
                <a:solidFill>
                  <a:srgbClr val="000000"/>
                </a:solidFill>
                <a:latin typeface="Arial MT"/>
                <a:cs typeface="Arial MT"/>
              </a:rPr>
              <a:t>Penawaran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48259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95"/>
              </a:spcBef>
            </a:pPr>
            <a:r>
              <a:rPr dirty="0"/>
              <a:t>Contoh</a:t>
            </a:r>
            <a:r>
              <a:rPr spc="-160" dirty="0"/>
              <a:t> </a:t>
            </a:r>
            <a:r>
              <a:rPr dirty="0"/>
              <a:t>Soal</a:t>
            </a:r>
            <a:r>
              <a:rPr spc="-150" dirty="0"/>
              <a:t> </a:t>
            </a:r>
            <a:r>
              <a:rPr spc="-25" dirty="0"/>
              <a:t>3: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1964" y="1902028"/>
            <a:ext cx="8262620" cy="38696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01699"/>
              </a:lnSpc>
              <a:spcBef>
                <a:spcPts val="50"/>
              </a:spcBef>
            </a:pPr>
            <a:r>
              <a:rPr sz="2400" dirty="0">
                <a:latin typeface="Times New Roman"/>
                <a:cs typeface="Times New Roman"/>
              </a:rPr>
              <a:t>Permintaan</a:t>
            </a:r>
            <a:r>
              <a:rPr sz="2400" spc="4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akan</a:t>
            </a:r>
            <a:r>
              <a:rPr sz="2400" spc="4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suatu</a:t>
            </a:r>
            <a:r>
              <a:rPr sz="2400" spc="4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komoditas</a:t>
            </a:r>
            <a:r>
              <a:rPr sz="2400" spc="4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dicerminkan</a:t>
            </a:r>
            <a:r>
              <a:rPr sz="2400" spc="40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oleh</a:t>
            </a:r>
            <a:r>
              <a:rPr sz="2400" spc="4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Constantia"/>
                <a:cs typeface="Constantia"/>
              </a:rPr>
              <a:t>P</a:t>
            </a:r>
            <a:r>
              <a:rPr sz="2400" spc="409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=</a:t>
            </a:r>
            <a:r>
              <a:rPr sz="2400" spc="4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15</a:t>
            </a:r>
            <a:r>
              <a:rPr sz="2400" spc="4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–</a:t>
            </a:r>
            <a:r>
              <a:rPr sz="2400" spc="434" dirty="0">
                <a:latin typeface="Constantia"/>
                <a:cs typeface="Constantia"/>
              </a:rPr>
              <a:t> </a:t>
            </a:r>
            <a:r>
              <a:rPr sz="2400" spc="-50" dirty="0">
                <a:latin typeface="Constantia"/>
                <a:cs typeface="Constantia"/>
              </a:rPr>
              <a:t>Q </a:t>
            </a:r>
            <a:r>
              <a:rPr sz="2400" dirty="0">
                <a:latin typeface="Times New Roman"/>
                <a:cs typeface="Times New Roman"/>
              </a:rPr>
              <a:t>sedangkan</a:t>
            </a:r>
            <a:r>
              <a:rPr sz="2400" spc="38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penawarannya</a:t>
            </a:r>
            <a:r>
              <a:rPr sz="2400" spc="39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34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38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3</a:t>
            </a:r>
            <a:r>
              <a:rPr sz="2400" spc="39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38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0.5Q</a:t>
            </a:r>
            <a:r>
              <a:rPr sz="2400" spc="38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39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dirty="0">
                <a:latin typeface="Constantia"/>
                <a:cs typeface="Constantia"/>
              </a:rPr>
              <a:t>.</a:t>
            </a:r>
            <a:r>
              <a:rPr sz="2400" spc="390" dirty="0">
                <a:latin typeface="Constantia"/>
                <a:cs typeface="Constantia"/>
              </a:rPr>
              <a:t>  </a:t>
            </a:r>
            <a:r>
              <a:rPr sz="2400" spc="-10" dirty="0">
                <a:latin typeface="Constantia"/>
                <a:cs typeface="Constantia"/>
              </a:rPr>
              <a:t>P</a:t>
            </a:r>
            <a:r>
              <a:rPr sz="2400" spc="-10" dirty="0">
                <a:latin typeface="Times New Roman"/>
                <a:cs typeface="Times New Roman"/>
              </a:rPr>
              <a:t>emerintah </a:t>
            </a:r>
            <a:r>
              <a:rPr sz="2400" dirty="0">
                <a:latin typeface="Times New Roman"/>
                <a:cs typeface="Times New Roman"/>
              </a:rPr>
              <a:t>memberikan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sebesar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Rp.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1.5,- setiap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unit</a:t>
            </a:r>
            <a:r>
              <a:rPr sz="2400" spc="-10" dirty="0">
                <a:latin typeface="Times New Roman"/>
                <a:cs typeface="Times New Roman"/>
              </a:rPr>
              <a:t> barang.</a:t>
            </a:r>
            <a:endParaRPr sz="2400">
              <a:latin typeface="Times New Roman"/>
              <a:cs typeface="Times New Roman"/>
            </a:endParaRPr>
          </a:p>
          <a:p>
            <a:pPr marL="619125" indent="-514984">
              <a:lnSpc>
                <a:spcPct val="100000"/>
              </a:lnSpc>
              <a:spcBef>
                <a:spcPts val="580"/>
              </a:spcBef>
              <a:buSzPct val="85416"/>
              <a:buAutoNum type="alphaLcPeriod"/>
              <a:tabLst>
                <a:tab pos="619125" algn="l"/>
              </a:tabLst>
            </a:pPr>
            <a:r>
              <a:rPr sz="2400" dirty="0">
                <a:latin typeface="Times New Roman"/>
                <a:cs typeface="Times New Roman"/>
              </a:rPr>
              <a:t>Berapakah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jumlah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harga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keseimbangan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sebelum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50" dirty="0">
                <a:latin typeface="Times New Roman"/>
                <a:cs typeface="Times New Roman"/>
              </a:rPr>
              <a:t> ?</a:t>
            </a:r>
            <a:endParaRPr sz="2400">
              <a:latin typeface="Times New Roman"/>
              <a:cs typeface="Times New Roman"/>
            </a:endParaRPr>
          </a:p>
          <a:p>
            <a:pPr marL="619125" indent="-514984">
              <a:lnSpc>
                <a:spcPct val="100000"/>
              </a:lnSpc>
              <a:spcBef>
                <a:spcPts val="580"/>
              </a:spcBef>
              <a:buSzPct val="85416"/>
              <a:buAutoNum type="alphaLcPeriod"/>
              <a:tabLst>
                <a:tab pos="619125" algn="l"/>
              </a:tabLst>
            </a:pPr>
            <a:r>
              <a:rPr sz="2400" dirty="0">
                <a:latin typeface="Times New Roman"/>
                <a:cs typeface="Times New Roman"/>
              </a:rPr>
              <a:t>Berapakah jumlah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harga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keseimbangan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sesudah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619125" indent="-514984">
              <a:lnSpc>
                <a:spcPct val="100000"/>
              </a:lnSpc>
              <a:spcBef>
                <a:spcPts val="575"/>
              </a:spcBef>
              <a:buSzPct val="85416"/>
              <a:buAutoNum type="alphaLcPeriod"/>
              <a:tabLst>
                <a:tab pos="619125" algn="l"/>
              </a:tabLst>
            </a:pPr>
            <a:r>
              <a:rPr sz="2400" dirty="0">
                <a:latin typeface="Times New Roman"/>
                <a:cs typeface="Times New Roman"/>
              </a:rPr>
              <a:t>Berapa bagian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dari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untuk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konsumen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produsen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619125" indent="-514984">
              <a:lnSpc>
                <a:spcPct val="100000"/>
              </a:lnSpc>
              <a:spcBef>
                <a:spcPts val="580"/>
              </a:spcBef>
              <a:buSzPct val="85416"/>
              <a:buAutoNum type="alphaLcPeriod"/>
              <a:tabLst>
                <a:tab pos="619125" algn="l"/>
              </a:tabLst>
            </a:pPr>
            <a:r>
              <a:rPr sz="2400" dirty="0">
                <a:latin typeface="Times New Roman"/>
                <a:cs typeface="Times New Roman"/>
              </a:rPr>
              <a:t>Berapa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yang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diberikan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pemerintah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7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800" dirty="0">
                <a:latin typeface="Times New Roman"/>
                <a:cs typeface="Times New Roman"/>
              </a:rPr>
              <a:t>P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-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-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0.5Q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0</a:t>
            </a:r>
            <a:r>
              <a:rPr sz="2800" spc="34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Microsoft Sans Serif"/>
                <a:cs typeface="Microsoft Sans Serif"/>
              </a:rPr>
              <a:t>→</a:t>
            </a:r>
            <a:r>
              <a:rPr sz="2800" spc="300" dirty="0">
                <a:latin typeface="Microsoft Sans Serif"/>
                <a:cs typeface="Microsoft Sans Serif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P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0,5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Q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02752" y="4584191"/>
            <a:ext cx="841375" cy="2261870"/>
            <a:chOff x="8302752" y="4584191"/>
            <a:chExt cx="841375" cy="2261870"/>
          </a:xfrm>
        </p:grpSpPr>
        <p:sp>
          <p:nvSpPr>
            <p:cNvPr id="5" name="object 5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804" y="481406"/>
            <a:ext cx="3681729" cy="786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Penyelesaian</a:t>
            </a:r>
            <a:r>
              <a:rPr spc="-195" dirty="0"/>
              <a:t> </a:t>
            </a:r>
            <a:r>
              <a:rPr spc="-50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8140" y="1302325"/>
            <a:ext cx="6257925" cy="73342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45"/>
              </a:spcBef>
              <a:tabLst>
                <a:tab pos="4358005" algn="l"/>
                <a:tab pos="4575175" algn="l"/>
              </a:tabLst>
            </a:pPr>
            <a:r>
              <a:rPr sz="2200" dirty="0">
                <a:latin typeface="Times New Roman"/>
                <a:cs typeface="Times New Roman"/>
              </a:rPr>
              <a:t>Keseimbangan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pasar</a:t>
            </a:r>
            <a:r>
              <a:rPr sz="2200" spc="-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sebelum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subsidi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0" dirty="0">
                <a:latin typeface="Times New Roman"/>
                <a:cs typeface="Times New Roman"/>
              </a:rPr>
              <a:t>: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b="1" dirty="0">
                <a:latin typeface="Times New Roman"/>
                <a:cs typeface="Times New Roman"/>
              </a:rPr>
              <a:t>P</a:t>
            </a:r>
            <a:r>
              <a:rPr sz="2175" b="1" baseline="-21072" dirty="0">
                <a:latin typeface="Times New Roman"/>
                <a:cs typeface="Times New Roman"/>
              </a:rPr>
              <a:t>d</a:t>
            </a:r>
            <a:r>
              <a:rPr sz="2175" b="1" spc="240" baseline="-21072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= </a:t>
            </a:r>
            <a:r>
              <a:rPr sz="2200" b="1" spc="-25" dirty="0">
                <a:latin typeface="Times New Roman"/>
                <a:cs typeface="Times New Roman"/>
              </a:rPr>
              <a:t>P</a:t>
            </a:r>
            <a:r>
              <a:rPr sz="2175" b="1" spc="-37" baseline="-21072" dirty="0">
                <a:latin typeface="Times New Roman"/>
                <a:cs typeface="Times New Roman"/>
              </a:rPr>
              <a:t>s</a:t>
            </a:r>
            <a:endParaRPr sz="2175" baseline="-21072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45"/>
              </a:spcBef>
              <a:tabLst>
                <a:tab pos="4117340" algn="l"/>
              </a:tabLst>
            </a:pPr>
            <a:r>
              <a:rPr sz="2200" dirty="0">
                <a:latin typeface="Times New Roman"/>
                <a:cs typeface="Times New Roman"/>
              </a:rPr>
              <a:t>(contoh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di</a:t>
            </a:r>
            <a:r>
              <a:rPr sz="2200" spc="-10" dirty="0">
                <a:latin typeface="Times New Roman"/>
                <a:cs typeface="Times New Roman"/>
              </a:rPr>
              <a:t> atas).</a:t>
            </a:r>
            <a:r>
              <a:rPr sz="2200" dirty="0">
                <a:latin typeface="Times New Roman"/>
                <a:cs typeface="Times New Roman"/>
              </a:rPr>
              <a:t>	15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 Q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3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+ 0.5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Q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2007925"/>
            <a:ext cx="5991860" cy="79946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714240">
              <a:lnSpc>
                <a:spcPct val="100000"/>
              </a:lnSpc>
              <a:spcBef>
                <a:spcPts val="500"/>
              </a:spcBef>
              <a:tabLst>
                <a:tab pos="5491480" algn="l"/>
              </a:tabLst>
            </a:pPr>
            <a:r>
              <a:rPr sz="2200" dirty="0">
                <a:latin typeface="Times New Roman"/>
                <a:cs typeface="Times New Roman"/>
              </a:rPr>
              <a:t>Q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8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0" dirty="0">
                <a:latin typeface="Times New Roman"/>
                <a:cs typeface="Times New Roman"/>
              </a:rPr>
              <a:t>→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200" dirty="0">
                <a:latin typeface="Times New Roman"/>
                <a:cs typeface="Times New Roman"/>
              </a:rPr>
              <a:t>Harga</a:t>
            </a:r>
            <a:r>
              <a:rPr sz="2200" spc="33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dan</a:t>
            </a:r>
            <a:r>
              <a:rPr sz="2200" spc="3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jumlah</a:t>
            </a:r>
            <a:r>
              <a:rPr sz="2200" spc="3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keseimbangan</a:t>
            </a:r>
            <a:r>
              <a:rPr sz="2200" spc="3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sebelum</a:t>
            </a:r>
            <a:r>
              <a:rPr sz="2200" spc="3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subsidi</a:t>
            </a:r>
            <a:r>
              <a:rPr sz="2200" spc="35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: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50634" y="2007925"/>
            <a:ext cx="2568575" cy="79946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200" dirty="0">
                <a:latin typeface="Times New Roman"/>
                <a:cs typeface="Times New Roman"/>
              </a:rPr>
              <a:t>P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15 – 8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 </a:t>
            </a:r>
            <a:r>
              <a:rPr sz="2200" spc="-50" dirty="0">
                <a:latin typeface="Times New Roman"/>
                <a:cs typeface="Times New Roman"/>
              </a:rPr>
              <a:t>7</a:t>
            </a:r>
            <a:endParaRPr sz="2200">
              <a:latin typeface="Times New Roman"/>
              <a:cs typeface="Times New Roman"/>
            </a:endParaRPr>
          </a:p>
          <a:p>
            <a:pPr marL="243840">
              <a:lnSpc>
                <a:spcPct val="100000"/>
              </a:lnSpc>
              <a:spcBef>
                <a:spcPts val="409"/>
              </a:spcBef>
            </a:pPr>
            <a:r>
              <a:rPr sz="2200" dirty="0">
                <a:latin typeface="Times New Roman"/>
                <a:cs typeface="Times New Roman"/>
              </a:rPr>
              <a:t>Pe</a:t>
            </a:r>
            <a:r>
              <a:rPr sz="2200" spc="3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3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7</a:t>
            </a:r>
            <a:r>
              <a:rPr sz="2200" spc="3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dan</a:t>
            </a:r>
            <a:r>
              <a:rPr sz="2200" spc="3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Qe</a:t>
            </a:r>
            <a:r>
              <a:rPr sz="2200" spc="3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38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8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140" y="2779322"/>
            <a:ext cx="8055609" cy="358076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500"/>
              </a:spcBef>
              <a:tabLst>
                <a:tab pos="4733290" algn="l"/>
              </a:tabLst>
            </a:pPr>
            <a:r>
              <a:rPr sz="2200" dirty="0">
                <a:latin typeface="Times New Roman"/>
                <a:cs typeface="Times New Roman"/>
              </a:rPr>
              <a:t>Fungsi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Penawaran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sebelum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subsidi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: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P</a:t>
            </a:r>
            <a:r>
              <a:rPr sz="2200" dirty="0">
                <a:latin typeface="Times New Roman"/>
                <a:cs typeface="Times New Roman"/>
              </a:rPr>
              <a:t>	=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3 +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0.5 </a:t>
            </a:r>
            <a:r>
              <a:rPr sz="2200" spc="-50" dirty="0">
                <a:latin typeface="Times New Roman"/>
                <a:cs typeface="Times New Roman"/>
              </a:rPr>
              <a:t>Q</a:t>
            </a:r>
            <a:endParaRPr sz="22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409"/>
              </a:spcBef>
              <a:tabLst>
                <a:tab pos="4047490" algn="l"/>
              </a:tabLst>
            </a:pPr>
            <a:r>
              <a:rPr sz="2200" dirty="0">
                <a:latin typeface="Times New Roman"/>
                <a:cs typeface="Times New Roman"/>
              </a:rPr>
              <a:t>Fungsi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Penawaran</a:t>
            </a:r>
            <a:r>
              <a:rPr sz="2200" spc="-6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sesudah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subsidi</a:t>
            </a:r>
            <a:r>
              <a:rPr sz="2200" dirty="0">
                <a:latin typeface="Times New Roman"/>
                <a:cs typeface="Times New Roman"/>
              </a:rPr>
              <a:t>	: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P’</a:t>
            </a:r>
            <a:r>
              <a:rPr sz="2200" spc="-18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 3 +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0.5 Q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1,5</a:t>
            </a:r>
            <a:endParaRPr sz="2200">
              <a:latin typeface="Times New Roman"/>
              <a:cs typeface="Times New Roman"/>
            </a:endParaRPr>
          </a:p>
          <a:p>
            <a:pPr marL="4108450">
              <a:lnSpc>
                <a:spcPct val="100000"/>
              </a:lnSpc>
              <a:spcBef>
                <a:spcPts val="770"/>
              </a:spcBef>
            </a:pPr>
            <a:r>
              <a:rPr sz="2200" dirty="0">
                <a:latin typeface="Times New Roman"/>
                <a:cs typeface="Times New Roman"/>
              </a:rPr>
              <a:t>Ps’</a:t>
            </a:r>
            <a:r>
              <a:rPr sz="2200" spc="-1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1,5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0.5 Q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→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Qs’</a:t>
            </a:r>
            <a:r>
              <a:rPr sz="2200" spc="-1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10" dirty="0">
                <a:latin typeface="Times New Roman"/>
                <a:cs typeface="Times New Roman"/>
              </a:rPr>
              <a:t> </a:t>
            </a:r>
            <a:r>
              <a:rPr sz="2200" spc="-55" dirty="0">
                <a:latin typeface="Times New Roman"/>
                <a:cs typeface="Times New Roman"/>
              </a:rPr>
              <a:t>-</a:t>
            </a:r>
            <a:r>
              <a:rPr sz="2200" dirty="0">
                <a:latin typeface="Times New Roman"/>
                <a:cs typeface="Times New Roman"/>
              </a:rPr>
              <a:t>3</a:t>
            </a:r>
            <a:r>
              <a:rPr sz="2200" spc="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 </a:t>
            </a:r>
            <a:r>
              <a:rPr sz="2200" spc="-50" dirty="0">
                <a:latin typeface="Times New Roman"/>
                <a:cs typeface="Times New Roman"/>
              </a:rPr>
              <a:t>P</a:t>
            </a:r>
            <a:endParaRPr sz="2200">
              <a:latin typeface="Times New Roman"/>
              <a:cs typeface="Times New Roman"/>
            </a:endParaRPr>
          </a:p>
          <a:p>
            <a:pPr marR="2714625" algn="r">
              <a:lnSpc>
                <a:spcPct val="100000"/>
              </a:lnSpc>
              <a:spcBef>
                <a:spcPts val="530"/>
              </a:spcBef>
              <a:tabLst>
                <a:tab pos="4164965" algn="l"/>
                <a:tab pos="4380865" algn="l"/>
              </a:tabLst>
            </a:pPr>
            <a:r>
              <a:rPr sz="2200" dirty="0">
                <a:latin typeface="Times New Roman"/>
                <a:cs typeface="Times New Roman"/>
              </a:rPr>
              <a:t>Keseimbangan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pasar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setelah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subsidi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0" dirty="0">
                <a:latin typeface="Times New Roman"/>
                <a:cs typeface="Times New Roman"/>
              </a:rPr>
              <a:t>: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b="1" dirty="0">
                <a:latin typeface="Times New Roman"/>
                <a:cs typeface="Times New Roman"/>
              </a:rPr>
              <a:t>P</a:t>
            </a:r>
            <a:r>
              <a:rPr sz="2175" b="1" baseline="-21072" dirty="0">
                <a:latin typeface="Times New Roman"/>
                <a:cs typeface="Times New Roman"/>
              </a:rPr>
              <a:t>d</a:t>
            </a:r>
            <a:r>
              <a:rPr sz="2175" b="1" spc="247" baseline="-21072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=</a:t>
            </a:r>
            <a:r>
              <a:rPr sz="2200" b="1" spc="-5" dirty="0">
                <a:latin typeface="Times New Roman"/>
                <a:cs typeface="Times New Roman"/>
              </a:rPr>
              <a:t> </a:t>
            </a:r>
            <a:r>
              <a:rPr sz="2200" b="1" spc="-25" dirty="0">
                <a:latin typeface="Times New Roman"/>
                <a:cs typeface="Times New Roman"/>
              </a:rPr>
              <a:t>P</a:t>
            </a:r>
            <a:r>
              <a:rPr sz="2175" b="1" spc="-37" baseline="-21072" dirty="0">
                <a:latin typeface="Times New Roman"/>
                <a:cs typeface="Times New Roman"/>
              </a:rPr>
              <a:t>s</a:t>
            </a:r>
            <a:r>
              <a:rPr sz="2200" b="1" spc="-25" dirty="0">
                <a:latin typeface="Times New Roman"/>
                <a:cs typeface="Times New Roman"/>
              </a:rPr>
              <a:t>’</a:t>
            </a:r>
            <a:endParaRPr sz="2200">
              <a:latin typeface="Times New Roman"/>
              <a:cs typeface="Times New Roman"/>
            </a:endParaRPr>
          </a:p>
          <a:p>
            <a:pPr marR="2660015" algn="r">
              <a:lnSpc>
                <a:spcPct val="100000"/>
              </a:lnSpc>
              <a:spcBef>
                <a:spcPts val="530"/>
              </a:spcBef>
            </a:pPr>
            <a:r>
              <a:rPr sz="2200" dirty="0">
                <a:latin typeface="Times New Roman"/>
                <a:cs typeface="Times New Roman"/>
              </a:rPr>
              <a:t>15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– Q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 1,5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+ 0.5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Q</a:t>
            </a:r>
            <a:endParaRPr sz="2200">
              <a:latin typeface="Times New Roman"/>
              <a:cs typeface="Times New Roman"/>
            </a:endParaRPr>
          </a:p>
          <a:p>
            <a:pPr marL="313690" algn="ctr">
              <a:lnSpc>
                <a:spcPct val="100000"/>
              </a:lnSpc>
              <a:spcBef>
                <a:spcPts val="530"/>
              </a:spcBef>
            </a:pPr>
            <a:r>
              <a:rPr sz="2200" dirty="0">
                <a:latin typeface="Times New Roman"/>
                <a:cs typeface="Times New Roman"/>
              </a:rPr>
              <a:t>13,5 =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1,5Q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→</a:t>
            </a:r>
            <a:endParaRPr sz="2200">
              <a:latin typeface="Times New Roman"/>
              <a:cs typeface="Times New Roman"/>
            </a:endParaRPr>
          </a:p>
          <a:p>
            <a:pPr marL="3212465" algn="ctr">
              <a:lnSpc>
                <a:spcPct val="100000"/>
              </a:lnSpc>
              <a:spcBef>
                <a:spcPts val="525"/>
              </a:spcBef>
              <a:tabLst>
                <a:tab pos="5036185" algn="l"/>
              </a:tabLst>
            </a:pPr>
            <a:r>
              <a:rPr sz="2200" dirty="0">
                <a:latin typeface="Times New Roman"/>
                <a:cs typeface="Times New Roman"/>
              </a:rPr>
              <a:t>Q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 9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=Qe’</a:t>
            </a:r>
            <a:r>
              <a:rPr sz="2200" spc="360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→</a:t>
            </a:r>
            <a:r>
              <a:rPr sz="2200" dirty="0">
                <a:latin typeface="Times New Roman"/>
                <a:cs typeface="Times New Roman"/>
              </a:rPr>
              <a:t>	P</a:t>
            </a:r>
            <a:r>
              <a:rPr sz="2200" spc="-1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 15 -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9 =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6 = </a:t>
            </a:r>
            <a:r>
              <a:rPr sz="2200" spc="-25" dirty="0">
                <a:latin typeface="Times New Roman"/>
                <a:cs typeface="Times New Roman"/>
              </a:rPr>
              <a:t>Pe’</a:t>
            </a:r>
            <a:endParaRPr sz="2200">
              <a:latin typeface="Times New Roman"/>
              <a:cs typeface="Times New Roman"/>
            </a:endParaRPr>
          </a:p>
          <a:p>
            <a:pPr marR="97155" algn="ctr">
              <a:lnSpc>
                <a:spcPct val="100000"/>
              </a:lnSpc>
              <a:spcBef>
                <a:spcPts val="535"/>
              </a:spcBef>
            </a:pPr>
            <a:r>
              <a:rPr sz="2200" dirty="0">
                <a:latin typeface="Times New Roman"/>
                <a:cs typeface="Times New Roman"/>
              </a:rPr>
              <a:t>Harga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dan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jumlah</a:t>
            </a:r>
            <a:r>
              <a:rPr sz="2200" spc="-2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keseimbangan sesudah</a:t>
            </a:r>
            <a:r>
              <a:rPr sz="2200" spc="-6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subsidi</a:t>
            </a:r>
            <a:r>
              <a:rPr sz="2200" spc="-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: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Pe’</a:t>
            </a:r>
            <a:r>
              <a:rPr sz="2200" spc="-1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6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dan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Qe’</a:t>
            </a:r>
            <a:r>
              <a:rPr sz="2200" spc="-1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25" dirty="0">
                <a:latin typeface="Times New Roman"/>
                <a:cs typeface="Times New Roman"/>
              </a:rPr>
              <a:t> </a:t>
            </a:r>
            <a:r>
              <a:rPr sz="2200" spc="-50" dirty="0">
                <a:latin typeface="Times New Roman"/>
                <a:cs typeface="Times New Roman"/>
              </a:rPr>
              <a:t>9</a:t>
            </a:r>
            <a:endParaRPr sz="2200">
              <a:latin typeface="Times New Roman"/>
              <a:cs typeface="Times New Roman"/>
            </a:endParaRPr>
          </a:p>
          <a:p>
            <a:pPr marR="1584325" algn="ctr">
              <a:lnSpc>
                <a:spcPct val="100000"/>
              </a:lnSpc>
              <a:tabLst>
                <a:tab pos="657225" algn="l"/>
              </a:tabLst>
            </a:pPr>
            <a:r>
              <a:rPr sz="2200" spc="-10" dirty="0">
                <a:latin typeface="Times New Roman"/>
                <a:cs typeface="Times New Roman"/>
              </a:rPr>
              <a:t>Jadi,</a:t>
            </a:r>
            <a:r>
              <a:rPr sz="2200" dirty="0">
                <a:latin typeface="Times New Roman"/>
                <a:cs typeface="Times New Roman"/>
              </a:rPr>
              <a:t>	keseimbangan</a:t>
            </a:r>
            <a:r>
              <a:rPr sz="2200" spc="-1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pasar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setelah</a:t>
            </a:r>
            <a:r>
              <a:rPr sz="2200" spc="-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subsidi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E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=</a:t>
            </a:r>
            <a:r>
              <a:rPr sz="2200" spc="-3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( 9,</a:t>
            </a:r>
            <a:r>
              <a:rPr sz="2200" spc="-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6)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302752" y="4584191"/>
            <a:ext cx="841375" cy="2261870"/>
            <a:chOff x="8302752" y="4584191"/>
            <a:chExt cx="841375" cy="2261870"/>
          </a:xfrm>
        </p:grpSpPr>
        <p:sp>
          <p:nvSpPr>
            <p:cNvPr id="8" name="object 8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5990" rIns="0" bIns="0" rtlCol="0">
            <a:spAutoFit/>
          </a:bodyPr>
          <a:lstStyle/>
          <a:p>
            <a:pPr marL="198755" marR="5080">
              <a:lnSpc>
                <a:spcPts val="3770"/>
              </a:lnSpc>
              <a:spcBef>
                <a:spcPts val="260"/>
              </a:spcBef>
            </a:pPr>
            <a:r>
              <a:rPr sz="3200" b="1" dirty="0">
                <a:latin typeface="Times New Roman"/>
                <a:cs typeface="Times New Roman"/>
              </a:rPr>
              <a:t>Keseimbangan</a:t>
            </a:r>
            <a:r>
              <a:rPr sz="3200" b="1" spc="-5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pasar</a:t>
            </a:r>
            <a:r>
              <a:rPr sz="3200" b="1" spc="-17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sebelum</a:t>
            </a:r>
            <a:r>
              <a:rPr sz="3200" b="1" spc="-8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dan</a:t>
            </a:r>
            <a:r>
              <a:rPr sz="3200" b="1" spc="-110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sesudah </a:t>
            </a:r>
            <a:r>
              <a:rPr sz="3200" b="1" dirty="0">
                <a:latin typeface="Times New Roman"/>
                <a:cs typeface="Times New Roman"/>
              </a:rPr>
              <a:t>subsidi</a:t>
            </a:r>
            <a:r>
              <a:rPr sz="3200" b="1" spc="-114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dapat</a:t>
            </a:r>
            <a:r>
              <a:rPr sz="3200" b="1" spc="-1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digambarkan</a:t>
            </a:r>
            <a:r>
              <a:rPr sz="3200" b="1" spc="-7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sebagai</a:t>
            </a:r>
            <a:r>
              <a:rPr sz="3200" b="1" spc="-1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berikut</a:t>
            </a:r>
            <a:r>
              <a:rPr sz="3200" b="1" spc="-40" dirty="0">
                <a:latin typeface="Times New Roman"/>
                <a:cs typeface="Times New Roman"/>
              </a:rPr>
              <a:t> </a:t>
            </a:r>
            <a:r>
              <a:rPr sz="3200" b="1" spc="-50" dirty="0">
                <a:latin typeface="Times New Roman"/>
                <a:cs typeface="Times New Roman"/>
              </a:rPr>
              <a:t>: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00200" y="2133600"/>
            <a:ext cx="7543800" cy="4712335"/>
            <a:chOff x="1600200" y="2133600"/>
            <a:chExt cx="7543800" cy="47123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2133600"/>
              <a:ext cx="6096000" cy="40386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02752" y="4584192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318509" y="3926204"/>
            <a:ext cx="10185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8,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7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450850">
              <a:lnSpc>
                <a:spcPct val="100000"/>
              </a:lnSpc>
              <a:spcBef>
                <a:spcPts val="1440"/>
              </a:spcBef>
            </a:pP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9,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6)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80" y="0"/>
            <a:ext cx="9145905" cy="6858000"/>
            <a:chOff x="-880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880" y="0"/>
              <a:ext cx="9145642" cy="102739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32740" y="775284"/>
            <a:ext cx="7531734" cy="5652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7185" marR="265430" indent="-297180">
              <a:lnSpc>
                <a:spcPct val="120100"/>
              </a:lnSpc>
              <a:spcBef>
                <a:spcPts val="95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1892935" algn="l"/>
                <a:tab pos="2618105" algn="l"/>
              </a:tabLst>
            </a:pPr>
            <a:r>
              <a:rPr sz="2800" dirty="0">
                <a:latin typeface="Times New Roman"/>
                <a:cs typeface="Times New Roman"/>
              </a:rPr>
              <a:t>Subsidi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per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unit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dinikmati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konsumen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 	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775" baseline="-19519" dirty="0">
                <a:latin typeface="Times New Roman"/>
                <a:cs typeface="Times New Roman"/>
              </a:rPr>
              <a:t>k</a:t>
            </a:r>
            <a:r>
              <a:rPr sz="2775" spc="367" baseline="-19519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=</a:t>
            </a:r>
            <a:r>
              <a:rPr sz="2800" dirty="0">
                <a:latin typeface="Times New Roman"/>
                <a:cs typeface="Times New Roman"/>
              </a:rPr>
              <a:t>	P</a:t>
            </a:r>
            <a:r>
              <a:rPr sz="2775" baseline="-19519" dirty="0">
                <a:latin typeface="Times New Roman"/>
                <a:cs typeface="Times New Roman"/>
              </a:rPr>
              <a:t>e</a:t>
            </a:r>
            <a:r>
              <a:rPr sz="2775" spc="315" baseline="-195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 P</a:t>
            </a:r>
            <a:r>
              <a:rPr sz="2775" baseline="-1951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'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7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6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Rp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1</a:t>
            </a:r>
            <a:endParaRPr sz="2800">
              <a:latin typeface="Times New Roman"/>
              <a:cs typeface="Times New Roman"/>
            </a:endParaRPr>
          </a:p>
          <a:p>
            <a:pPr marL="336550" marR="732155" indent="-296545">
              <a:lnSpc>
                <a:spcPts val="4040"/>
              </a:lnSpc>
              <a:spcBef>
                <a:spcPts val="240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1892935" algn="l"/>
              </a:tabLst>
            </a:pPr>
            <a:r>
              <a:rPr sz="2800" dirty="0">
                <a:latin typeface="Times New Roman"/>
                <a:cs typeface="Times New Roman"/>
              </a:rPr>
              <a:t>Subsidi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total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 dinikmati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konsumen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 	</a:t>
            </a:r>
            <a:r>
              <a:rPr sz="2800" dirty="0">
                <a:latin typeface="Times New Roman"/>
                <a:cs typeface="Times New Roman"/>
              </a:rPr>
              <a:t>SK =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775" baseline="-19519" dirty="0">
                <a:latin typeface="Times New Roman"/>
                <a:cs typeface="Times New Roman"/>
              </a:rPr>
              <a:t>k</a:t>
            </a:r>
            <a:r>
              <a:rPr sz="2775" spc="337" baseline="-195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Q</a:t>
            </a:r>
            <a:r>
              <a:rPr sz="2775" baseline="-1951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‘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9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Rp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9</a:t>
            </a:r>
            <a:endParaRPr sz="2800">
              <a:latin typeface="Times New Roman"/>
              <a:cs typeface="Times New Roman"/>
            </a:endParaRPr>
          </a:p>
          <a:p>
            <a:pPr marL="337820" indent="-297180">
              <a:lnSpc>
                <a:spcPct val="100000"/>
              </a:lnSpc>
              <a:spcBef>
                <a:spcPts val="420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337820" algn="l"/>
              </a:tabLst>
            </a:pPr>
            <a:r>
              <a:rPr sz="2800" dirty="0">
                <a:latin typeface="Times New Roman"/>
                <a:cs typeface="Times New Roman"/>
              </a:rPr>
              <a:t>Subsidi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per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unit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dinikmati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produsen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1932305">
              <a:lnSpc>
                <a:spcPct val="100000"/>
              </a:lnSpc>
              <a:spcBef>
                <a:spcPts val="675"/>
              </a:spcBef>
              <a:tabLst>
                <a:tab pos="2365375" algn="l"/>
                <a:tab pos="2743835" algn="l"/>
              </a:tabLst>
            </a:pPr>
            <a:r>
              <a:rPr sz="2800" spc="-25" dirty="0">
                <a:latin typeface="Times New Roman"/>
                <a:cs typeface="Times New Roman"/>
              </a:rPr>
              <a:t>s</a:t>
            </a:r>
            <a:r>
              <a:rPr sz="2775" spc="-37" baseline="-19519" dirty="0">
                <a:latin typeface="Times New Roman"/>
                <a:cs typeface="Times New Roman"/>
              </a:rPr>
              <a:t>p</a:t>
            </a:r>
            <a:r>
              <a:rPr sz="2775" baseline="-19519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=</a:t>
            </a:r>
            <a:r>
              <a:rPr sz="2800" dirty="0">
                <a:latin typeface="Times New Roman"/>
                <a:cs typeface="Times New Roman"/>
              </a:rPr>
              <a:t>	s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775" baseline="-19519" dirty="0">
                <a:latin typeface="Times New Roman"/>
                <a:cs typeface="Times New Roman"/>
              </a:rPr>
              <a:t>k</a:t>
            </a:r>
            <a:r>
              <a:rPr sz="2775" spc="352" baseline="-195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1,5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Rp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0,5</a:t>
            </a:r>
            <a:endParaRPr sz="2800">
              <a:latin typeface="Times New Roman"/>
              <a:cs typeface="Times New Roman"/>
            </a:endParaRPr>
          </a:p>
          <a:p>
            <a:pPr marL="337185" marR="887730" indent="-297180">
              <a:lnSpc>
                <a:spcPct val="120000"/>
              </a:lnSpc>
              <a:spcBef>
                <a:spcPts val="5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1892935" algn="l"/>
              </a:tabLst>
            </a:pPr>
            <a:r>
              <a:rPr sz="2800" dirty="0">
                <a:latin typeface="Times New Roman"/>
                <a:cs typeface="Times New Roman"/>
              </a:rPr>
              <a:t>Subsidi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total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dinikmati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produsen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 	</a:t>
            </a:r>
            <a:r>
              <a:rPr sz="2800" dirty="0">
                <a:latin typeface="Times New Roman"/>
                <a:cs typeface="Times New Roman"/>
              </a:rPr>
              <a:t>SP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775" baseline="-19519" dirty="0">
                <a:latin typeface="Times New Roman"/>
                <a:cs typeface="Times New Roman"/>
              </a:rPr>
              <a:t>p</a:t>
            </a:r>
            <a:r>
              <a:rPr sz="2775" spc="-52" baseline="-195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Q</a:t>
            </a:r>
            <a:r>
              <a:rPr sz="2775" baseline="-1951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‘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0,5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9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Rp</a:t>
            </a:r>
            <a:r>
              <a:rPr sz="2800" spc="-25" dirty="0">
                <a:latin typeface="Times New Roman"/>
                <a:cs typeface="Times New Roman"/>
              </a:rPr>
              <a:t> 4,5</a:t>
            </a:r>
            <a:endParaRPr sz="2800">
              <a:latin typeface="Times New Roman"/>
              <a:cs typeface="Times New Roman"/>
            </a:endParaRPr>
          </a:p>
          <a:p>
            <a:pPr marL="337185" marR="43180" indent="-296545">
              <a:lnSpc>
                <a:spcPts val="4029"/>
              </a:lnSpc>
              <a:spcBef>
                <a:spcPts val="250"/>
              </a:spcBef>
              <a:buClr>
                <a:srgbClr val="0AD0D9"/>
              </a:buClr>
              <a:buSzPct val="94642"/>
              <a:buFont typeface="Segoe UI Symbol"/>
              <a:buChar char="⚫"/>
              <a:tabLst>
                <a:tab pos="2021205" algn="l"/>
                <a:tab pos="2395855" algn="l"/>
                <a:tab pos="2774315" algn="l"/>
              </a:tabLst>
            </a:pPr>
            <a:r>
              <a:rPr sz="2800" dirty="0">
                <a:latin typeface="Times New Roman"/>
                <a:cs typeface="Times New Roman"/>
              </a:rPr>
              <a:t>Jumlah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subsidi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yang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dibayarkan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oleh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pemerintah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: 	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0" dirty="0">
                <a:latin typeface="Times New Roman"/>
                <a:cs typeface="Times New Roman"/>
              </a:rPr>
              <a:t>=</a:t>
            </a:r>
            <a:r>
              <a:rPr sz="2800" dirty="0">
                <a:latin typeface="Times New Roman"/>
                <a:cs typeface="Times New Roman"/>
              </a:rPr>
              <a:t>	s x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Q</a:t>
            </a:r>
            <a:r>
              <a:rPr sz="2775" baseline="-1951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‘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1,5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x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9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12,5</a:t>
            </a:r>
            <a:endParaRPr sz="2800">
              <a:latin typeface="Times New Roman"/>
              <a:cs typeface="Times New Roman"/>
            </a:endParaRPr>
          </a:p>
          <a:p>
            <a:pPr marL="2069464">
              <a:lnSpc>
                <a:spcPct val="100000"/>
              </a:lnSpc>
              <a:spcBef>
                <a:spcPts val="360"/>
              </a:spcBef>
            </a:pP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SK +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SP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9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+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4,5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=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12,5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302752" y="4584191"/>
            <a:ext cx="841375" cy="2261870"/>
            <a:chOff x="8302752" y="4584191"/>
            <a:chExt cx="841375" cy="2261870"/>
          </a:xfrm>
        </p:grpSpPr>
        <p:sp>
          <p:nvSpPr>
            <p:cNvPr id="7" name="object 7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1460" cy="6849109"/>
            <a:chOff x="0" y="0"/>
            <a:chExt cx="9141460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6"/>
              <a:ext cx="6382511" cy="26517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1688" y="3538728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436618" y="69850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244" y="1063625"/>
                  </a:lnTo>
                  <a:lnTo>
                    <a:pt x="2885820" y="1114552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3343020" y="2108327"/>
                  </a:lnTo>
                  <a:lnTo>
                    <a:pt x="3066795" y="2178177"/>
                  </a:lnTo>
                  <a:lnTo>
                    <a:pt x="2765170" y="2255964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7"/>
                  </a:lnTo>
                  <a:lnTo>
                    <a:pt x="241300" y="3310127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401693" y="1312926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901693" y="1201801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487418" y="198501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0952" cy="456895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26516" y="1277874"/>
            <a:ext cx="8354059" cy="2130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0670" marR="281940" indent="-268605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80670" algn="l"/>
                <a:tab pos="285750" algn="l"/>
              </a:tabLst>
            </a:pPr>
            <a:r>
              <a:rPr sz="23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300" spc="-85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Times New Roman"/>
                <a:cs typeface="Times New Roman"/>
              </a:rPr>
              <a:t>elastis</a:t>
            </a:r>
            <a:r>
              <a:rPr sz="23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2300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r>
              <a:rPr sz="23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5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300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Times New Roman"/>
                <a:cs typeface="Times New Roman"/>
              </a:rPr>
              <a:t>besar</a:t>
            </a:r>
            <a:r>
              <a:rPr sz="23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dirty="0">
                <a:solidFill>
                  <a:srgbClr val="FFFFFF"/>
                </a:solidFill>
                <a:latin typeface="Times New Roman"/>
                <a:cs typeface="Times New Roman"/>
              </a:rPr>
              <a:t>bagian</a:t>
            </a:r>
            <a:r>
              <a:rPr sz="2300" spc="3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2300" spc="3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subsidi </a:t>
            </a:r>
            <a:r>
              <a:rPr sz="2300" spc="-8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0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30" dirty="0">
                <a:solidFill>
                  <a:srgbClr val="FFFFFF"/>
                </a:solidFill>
                <a:latin typeface="Times New Roman"/>
                <a:cs typeface="Times New Roman"/>
              </a:rPr>
              <a:t>diperoleh</a:t>
            </a:r>
            <a:r>
              <a:rPr sz="23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5" dirty="0">
                <a:solidFill>
                  <a:srgbClr val="FFFFFF"/>
                </a:solidFill>
                <a:latin typeface="Times New Roman"/>
                <a:cs typeface="Times New Roman"/>
              </a:rPr>
              <a:t>penjual.</a:t>
            </a:r>
            <a:r>
              <a:rPr sz="23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70" dirty="0">
                <a:solidFill>
                  <a:srgbClr val="FFFFFF"/>
                </a:solidFill>
                <a:latin typeface="Times New Roman"/>
                <a:cs typeface="Times New Roman"/>
              </a:rPr>
              <a:t>Apabila</a:t>
            </a:r>
            <a:r>
              <a:rPr sz="23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r>
              <a:rPr sz="23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Times New Roman"/>
                <a:cs typeface="Times New Roman"/>
              </a:rPr>
              <a:t>adalah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elastis </a:t>
            </a: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sempurna</a:t>
            </a:r>
            <a:r>
              <a:rPr sz="23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maka</a:t>
            </a:r>
            <a:r>
              <a:rPr sz="23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seluruh</a:t>
            </a:r>
            <a:r>
              <a:rPr sz="23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0" dirty="0">
                <a:solidFill>
                  <a:srgbClr val="FFFFFF"/>
                </a:solidFill>
                <a:latin typeface="Times New Roman"/>
                <a:cs typeface="Times New Roman"/>
              </a:rPr>
              <a:t>subsidi</a:t>
            </a:r>
            <a:r>
              <a:rPr sz="23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0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r>
              <a:rPr sz="23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5" dirty="0">
                <a:solidFill>
                  <a:srgbClr val="FFFFFF"/>
                </a:solidFill>
                <a:latin typeface="Times New Roman"/>
                <a:cs typeface="Times New Roman"/>
              </a:rPr>
              <a:t>diterima</a:t>
            </a:r>
            <a:r>
              <a:rPr sz="23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dirty="0">
                <a:solidFill>
                  <a:srgbClr val="FFFFFF"/>
                </a:solidFill>
                <a:latin typeface="Times New Roman"/>
                <a:cs typeface="Times New Roman"/>
              </a:rPr>
              <a:t>oleh</a:t>
            </a:r>
            <a:r>
              <a:rPr sz="23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penjual.</a:t>
            </a:r>
            <a:endParaRPr sz="2300">
              <a:latin typeface="Times New Roman"/>
              <a:cs typeface="Times New Roman"/>
            </a:endParaRPr>
          </a:p>
          <a:p>
            <a:pPr marL="280670" marR="5080" indent="-268605">
              <a:lnSpc>
                <a:spcPct val="100000"/>
              </a:lnSpc>
              <a:buAutoNum type="arabicPeriod"/>
              <a:tabLst>
                <a:tab pos="280670" algn="l"/>
                <a:tab pos="286385" algn="l"/>
              </a:tabLst>
            </a:pPr>
            <a:r>
              <a:rPr sz="23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300" spc="-80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Times New Roman"/>
                <a:cs typeface="Times New Roman"/>
              </a:rPr>
              <a:t>elastis</a:t>
            </a:r>
            <a:r>
              <a:rPr sz="23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3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23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permintaan</a:t>
            </a:r>
            <a:r>
              <a:rPr sz="23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5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banyak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pertambahan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jumlah </a:t>
            </a:r>
            <a:r>
              <a:rPr sz="2300" spc="-3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23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3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Times New Roman"/>
                <a:cs typeface="Times New Roman"/>
              </a:rPr>
              <a:t>diperjualbelikan</a:t>
            </a:r>
            <a:r>
              <a:rPr sz="23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70" dirty="0">
                <a:solidFill>
                  <a:srgbClr val="FFFFFF"/>
                </a:solidFill>
                <a:latin typeface="Times New Roman"/>
                <a:cs typeface="Times New Roman"/>
              </a:rPr>
              <a:t>sebagai</a:t>
            </a:r>
            <a:r>
              <a:rPr sz="23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0" dirty="0">
                <a:solidFill>
                  <a:srgbClr val="FFFFFF"/>
                </a:solidFill>
                <a:latin typeface="Times New Roman"/>
                <a:cs typeface="Times New Roman"/>
              </a:rPr>
              <a:t>akibat</a:t>
            </a:r>
            <a:r>
              <a:rPr sz="23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23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0" dirty="0">
                <a:solidFill>
                  <a:srgbClr val="FFFFFF"/>
                </a:solidFill>
                <a:latin typeface="Times New Roman"/>
                <a:cs typeface="Times New Roman"/>
              </a:rPr>
              <a:t>subsidi</a:t>
            </a:r>
            <a:r>
              <a:rPr sz="2300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oleh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pemerintah.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8267" y="573099"/>
            <a:ext cx="605980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Efek</a:t>
            </a:r>
            <a:r>
              <a:rPr sz="25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Subsidi</a:t>
            </a:r>
            <a:r>
              <a:rPr sz="25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5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Elastisitas</a:t>
            </a:r>
            <a:r>
              <a:rPr sz="25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Arial"/>
                <a:cs typeface="Arial"/>
              </a:rPr>
              <a:t>Permintaan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8824" y="3483864"/>
            <a:ext cx="6769608" cy="3005328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1460" cy="6849109"/>
            <a:chOff x="0" y="0"/>
            <a:chExt cx="9141460" cy="68491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6"/>
              <a:ext cx="6382511" cy="26517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61688" y="3538728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436618" y="69850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244" y="1063625"/>
                  </a:lnTo>
                  <a:lnTo>
                    <a:pt x="2885820" y="1114552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3343020" y="2108327"/>
                  </a:lnTo>
                  <a:lnTo>
                    <a:pt x="3066795" y="2178177"/>
                  </a:lnTo>
                  <a:lnTo>
                    <a:pt x="2765170" y="2255964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7"/>
                  </a:lnTo>
                  <a:lnTo>
                    <a:pt x="241300" y="3310127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401693" y="1312926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901693" y="1201801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487418" y="198501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0952" cy="456895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26516" y="1205941"/>
            <a:ext cx="8404225" cy="1779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87020" algn="l"/>
              </a:tabLst>
            </a:pPr>
            <a:r>
              <a:rPr sz="2300" spc="-80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Times New Roman"/>
                <a:cs typeface="Times New Roman"/>
              </a:rPr>
              <a:t>elastis</a:t>
            </a:r>
            <a:r>
              <a:rPr sz="23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3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23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0" dirty="0">
                <a:solidFill>
                  <a:srgbClr val="FFFFFF"/>
                </a:solidFill>
                <a:latin typeface="Times New Roman"/>
                <a:cs typeface="Times New Roman"/>
              </a:rPr>
              <a:t>penawaran,</a:t>
            </a:r>
            <a:r>
              <a:rPr sz="23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5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90" dirty="0">
                <a:solidFill>
                  <a:srgbClr val="FFFFFF"/>
                </a:solidFill>
                <a:latin typeface="Times New Roman"/>
                <a:cs typeface="Times New Roman"/>
              </a:rPr>
              <a:t>kecil</a:t>
            </a:r>
            <a:r>
              <a:rPr sz="23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0" dirty="0">
                <a:solidFill>
                  <a:srgbClr val="FFFFFF"/>
                </a:solidFill>
                <a:latin typeface="Times New Roman"/>
                <a:cs typeface="Times New Roman"/>
              </a:rPr>
              <a:t>bagian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Times New Roman"/>
                <a:cs typeface="Times New Roman"/>
              </a:rPr>
              <a:t>dari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0" dirty="0">
                <a:solidFill>
                  <a:srgbClr val="FFFFFF"/>
                </a:solidFill>
                <a:latin typeface="Times New Roman"/>
                <a:cs typeface="Times New Roman"/>
              </a:rPr>
              <a:t>subsidi</a:t>
            </a:r>
            <a:r>
              <a:rPr sz="2300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endParaRPr sz="2300">
              <a:latin typeface="Times New Roman"/>
              <a:cs typeface="Times New Roman"/>
            </a:endParaRPr>
          </a:p>
          <a:p>
            <a:pPr marL="280670">
              <a:lnSpc>
                <a:spcPct val="100000"/>
              </a:lnSpc>
            </a:pPr>
            <a:r>
              <a:rPr sz="2300" spc="-40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30" dirty="0">
                <a:solidFill>
                  <a:srgbClr val="FFFFFF"/>
                </a:solidFill>
                <a:latin typeface="Times New Roman"/>
                <a:cs typeface="Times New Roman"/>
              </a:rPr>
              <a:t>diperoleh</a:t>
            </a:r>
            <a:r>
              <a:rPr sz="23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penjual.</a:t>
            </a:r>
            <a:endParaRPr sz="2300">
              <a:latin typeface="Times New Roman"/>
              <a:cs typeface="Times New Roman"/>
            </a:endParaRPr>
          </a:p>
          <a:p>
            <a:pPr marL="280670" marR="71755" indent="-268605">
              <a:lnSpc>
                <a:spcPct val="100000"/>
              </a:lnSpc>
              <a:buAutoNum type="arabicPeriod" startAt="2"/>
              <a:tabLst>
                <a:tab pos="280670" algn="l"/>
                <a:tab pos="286385" algn="l"/>
              </a:tabLst>
            </a:pPr>
            <a:r>
              <a:rPr sz="2300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300" spc="-80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Times New Roman"/>
                <a:cs typeface="Times New Roman"/>
              </a:rPr>
              <a:t>elastis</a:t>
            </a:r>
            <a:r>
              <a:rPr sz="23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30" dirty="0">
                <a:solidFill>
                  <a:srgbClr val="FFFFFF"/>
                </a:solidFill>
                <a:latin typeface="Times New Roman"/>
                <a:cs typeface="Times New Roman"/>
              </a:rPr>
              <a:t>kurva</a:t>
            </a:r>
            <a:r>
              <a:rPr sz="23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0" dirty="0">
                <a:solidFill>
                  <a:srgbClr val="FFFFFF"/>
                </a:solidFill>
                <a:latin typeface="Times New Roman"/>
                <a:cs typeface="Times New Roman"/>
              </a:rPr>
              <a:t>penawaran,</a:t>
            </a:r>
            <a:r>
              <a:rPr sz="23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5" dirty="0">
                <a:solidFill>
                  <a:srgbClr val="FFFFFF"/>
                </a:solidFill>
                <a:latin typeface="Times New Roman"/>
                <a:cs typeface="Times New Roman"/>
              </a:rPr>
              <a:t>semakin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banyak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pertambahan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jumlah </a:t>
            </a:r>
            <a:r>
              <a:rPr sz="2300" spc="-3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3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Times New Roman"/>
                <a:cs typeface="Times New Roman"/>
              </a:rPr>
              <a:t>diperjualbelikan.</a:t>
            </a:r>
            <a:r>
              <a:rPr sz="23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Subsidi</a:t>
            </a:r>
            <a:r>
              <a:rPr sz="23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25" dirty="0">
                <a:solidFill>
                  <a:srgbClr val="FFFFFF"/>
                </a:solidFill>
                <a:latin typeface="Times New Roman"/>
                <a:cs typeface="Times New Roman"/>
              </a:rPr>
              <a:t>pemerintah</a:t>
            </a:r>
            <a:r>
              <a:rPr sz="23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40" dirty="0">
                <a:solidFill>
                  <a:srgbClr val="FFFFFF"/>
                </a:solidFill>
                <a:latin typeface="Times New Roman"/>
                <a:cs typeface="Times New Roman"/>
              </a:rPr>
              <a:t>akan</a:t>
            </a:r>
            <a:r>
              <a:rPr sz="23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menambah </a:t>
            </a:r>
            <a:r>
              <a:rPr sz="2300" spc="-35" dirty="0">
                <a:solidFill>
                  <a:srgbClr val="FFFFFF"/>
                </a:solidFill>
                <a:latin typeface="Times New Roman"/>
                <a:cs typeface="Times New Roman"/>
              </a:rPr>
              <a:t>jumlah</a:t>
            </a:r>
            <a:r>
              <a:rPr sz="23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30" dirty="0">
                <a:solidFill>
                  <a:srgbClr val="FFFFFF"/>
                </a:solidFill>
                <a:latin typeface="Times New Roman"/>
                <a:cs typeface="Times New Roman"/>
              </a:rPr>
              <a:t>barang</a:t>
            </a:r>
            <a:r>
              <a:rPr sz="23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imes New Roman"/>
                <a:cs typeface="Times New Roman"/>
              </a:rPr>
              <a:t>yang</a:t>
            </a:r>
            <a:r>
              <a:rPr sz="23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Times New Roman"/>
                <a:cs typeface="Times New Roman"/>
              </a:rPr>
              <a:t>diperjualbelikan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1043" y="573099"/>
            <a:ext cx="601662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Efek</a:t>
            </a:r>
            <a:r>
              <a:rPr sz="25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Subsidi</a:t>
            </a:r>
            <a:r>
              <a:rPr sz="25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5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Elastisitas</a:t>
            </a:r>
            <a:r>
              <a:rPr sz="25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Arial"/>
                <a:cs typeface="Arial"/>
              </a:rPr>
              <a:t>Penawaran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2311" y="3169920"/>
            <a:ext cx="6772656" cy="3212591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48259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95"/>
              </a:spcBef>
            </a:pPr>
            <a:r>
              <a:rPr dirty="0"/>
              <a:t>Latihan</a:t>
            </a:r>
            <a:r>
              <a:rPr spc="-125" dirty="0"/>
              <a:t> </a:t>
            </a:r>
            <a:r>
              <a:rPr dirty="0"/>
              <a:t>Soal</a:t>
            </a:r>
            <a:r>
              <a:rPr spc="-135" dirty="0"/>
              <a:t> </a:t>
            </a:r>
            <a:r>
              <a:rPr spc="-25" dirty="0"/>
              <a:t>2: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6564" y="1902028"/>
            <a:ext cx="8317230" cy="333184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 marR="30480" algn="just">
              <a:lnSpc>
                <a:spcPct val="101699"/>
              </a:lnSpc>
              <a:spcBef>
                <a:spcPts val="50"/>
              </a:spcBef>
            </a:pPr>
            <a:r>
              <a:rPr sz="2400" dirty="0">
                <a:latin typeface="Times New Roman"/>
                <a:cs typeface="Times New Roman"/>
              </a:rPr>
              <a:t>Permintaan</a:t>
            </a:r>
            <a:r>
              <a:rPr sz="2400" spc="4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akan</a:t>
            </a:r>
            <a:r>
              <a:rPr sz="2400" spc="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suatu</a:t>
            </a:r>
            <a:r>
              <a:rPr sz="2400" spc="4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komoditas</a:t>
            </a:r>
            <a:r>
              <a:rPr sz="2400" spc="40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dicerminkan</a:t>
            </a:r>
            <a:r>
              <a:rPr sz="2400" spc="3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oleh</a:t>
            </a:r>
            <a:r>
              <a:rPr sz="2400" spc="4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baseline="-20833" dirty="0">
                <a:latin typeface="Times New Roman"/>
                <a:cs typeface="Times New Roman"/>
              </a:rPr>
              <a:t>d</a:t>
            </a:r>
            <a:r>
              <a:rPr sz="2400" spc="165" baseline="-20833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40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12–2P </a:t>
            </a:r>
            <a:r>
              <a:rPr sz="2400" dirty="0">
                <a:latin typeface="Times New Roman"/>
                <a:cs typeface="Times New Roman"/>
              </a:rPr>
              <a:t>sedangkan</a:t>
            </a:r>
            <a:r>
              <a:rPr sz="2400" spc="2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penawarannya</a:t>
            </a:r>
            <a:r>
              <a:rPr sz="2400" spc="2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baseline="-20833" dirty="0">
                <a:latin typeface="Times New Roman"/>
                <a:cs typeface="Times New Roman"/>
              </a:rPr>
              <a:t>s</a:t>
            </a:r>
            <a:r>
              <a:rPr sz="2400" spc="667" baseline="-20833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=</a:t>
            </a:r>
            <a:r>
              <a:rPr sz="2400" spc="240" dirty="0">
                <a:latin typeface="Times New Roman"/>
                <a:cs typeface="Times New Roman"/>
              </a:rPr>
              <a:t>  </a:t>
            </a:r>
            <a:r>
              <a:rPr sz="2400" spc="-25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4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+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2P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pemerintah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memberikan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sebesar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Rp.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2,- setiap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unit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barang.</a:t>
            </a:r>
            <a:endParaRPr sz="2400">
              <a:latin typeface="Times New Roman"/>
              <a:cs typeface="Times New Roman"/>
            </a:endParaRPr>
          </a:p>
          <a:p>
            <a:pPr marL="644525" indent="-514984">
              <a:lnSpc>
                <a:spcPct val="100000"/>
              </a:lnSpc>
              <a:spcBef>
                <a:spcPts val="580"/>
              </a:spcBef>
              <a:buSzPct val="85416"/>
              <a:buAutoNum type="alphaLcPeriod"/>
              <a:tabLst>
                <a:tab pos="644525" algn="l"/>
              </a:tabLst>
            </a:pPr>
            <a:r>
              <a:rPr sz="2400" dirty="0">
                <a:latin typeface="Times New Roman"/>
                <a:cs typeface="Times New Roman"/>
              </a:rPr>
              <a:t>Berapakah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jumlah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harga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keseimbangan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sebelum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50" dirty="0">
                <a:latin typeface="Times New Roman"/>
                <a:cs typeface="Times New Roman"/>
              </a:rPr>
              <a:t> ?</a:t>
            </a:r>
            <a:endParaRPr sz="2400">
              <a:latin typeface="Times New Roman"/>
              <a:cs typeface="Times New Roman"/>
            </a:endParaRPr>
          </a:p>
          <a:p>
            <a:pPr marL="644525" indent="-514984">
              <a:lnSpc>
                <a:spcPct val="100000"/>
              </a:lnSpc>
              <a:spcBef>
                <a:spcPts val="580"/>
              </a:spcBef>
              <a:buSzPct val="85416"/>
              <a:buAutoNum type="alphaLcPeriod"/>
              <a:tabLst>
                <a:tab pos="644525" algn="l"/>
              </a:tabLst>
            </a:pPr>
            <a:r>
              <a:rPr sz="2400" dirty="0">
                <a:latin typeface="Times New Roman"/>
                <a:cs typeface="Times New Roman"/>
              </a:rPr>
              <a:t>Berapakah jumlah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harga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keseimbangan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sesudah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644525" indent="-514984">
              <a:lnSpc>
                <a:spcPct val="100000"/>
              </a:lnSpc>
              <a:spcBef>
                <a:spcPts val="575"/>
              </a:spcBef>
              <a:buSzPct val="85416"/>
              <a:buAutoNum type="alphaLcPeriod"/>
              <a:tabLst>
                <a:tab pos="644525" algn="l"/>
              </a:tabLst>
            </a:pPr>
            <a:r>
              <a:rPr sz="2400" dirty="0">
                <a:latin typeface="Times New Roman"/>
                <a:cs typeface="Times New Roman"/>
              </a:rPr>
              <a:t>Berapa bagian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dari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untuk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konsumen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produsen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644525" indent="-514984">
              <a:lnSpc>
                <a:spcPct val="100000"/>
              </a:lnSpc>
              <a:spcBef>
                <a:spcPts val="580"/>
              </a:spcBef>
              <a:buSzPct val="85416"/>
              <a:buAutoNum type="alphaLcPeriod"/>
              <a:tabLst>
                <a:tab pos="644525" algn="l"/>
              </a:tabLst>
            </a:pPr>
            <a:r>
              <a:rPr sz="2400" dirty="0">
                <a:latin typeface="Times New Roman"/>
                <a:cs typeface="Times New Roman"/>
              </a:rPr>
              <a:t>Berapa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subsidi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yang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diberikan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pemerintah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644525" indent="-514984">
              <a:lnSpc>
                <a:spcPct val="100000"/>
              </a:lnSpc>
              <a:spcBef>
                <a:spcPts val="575"/>
              </a:spcBef>
              <a:buSzPct val="85416"/>
              <a:buAutoNum type="alphaLcPeriod"/>
              <a:tabLst>
                <a:tab pos="644525" algn="l"/>
              </a:tabLst>
            </a:pPr>
            <a:r>
              <a:rPr sz="2400" dirty="0">
                <a:latin typeface="Times New Roman"/>
                <a:cs typeface="Times New Roman"/>
              </a:rPr>
              <a:t>Gambarkan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grafiknya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!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02752" y="4584191"/>
            <a:ext cx="841375" cy="2261870"/>
            <a:chOff x="8302752" y="4584191"/>
            <a:chExt cx="841375" cy="2261870"/>
          </a:xfrm>
        </p:grpSpPr>
        <p:sp>
          <p:nvSpPr>
            <p:cNvPr id="5" name="object 5"/>
            <p:cNvSpPr/>
            <p:nvPr/>
          </p:nvSpPr>
          <p:spPr>
            <a:xfrm>
              <a:off x="8549640" y="5782055"/>
              <a:ext cx="594360" cy="1064260"/>
            </a:xfrm>
            <a:custGeom>
              <a:avLst/>
              <a:gdLst/>
              <a:ahLst/>
              <a:cxnLst/>
              <a:rect l="l" t="t" r="r" b="b"/>
              <a:pathLst>
                <a:path w="594359" h="1064259">
                  <a:moveTo>
                    <a:pt x="594359" y="0"/>
                  </a:moveTo>
                  <a:lnTo>
                    <a:pt x="382904" y="0"/>
                  </a:lnTo>
                  <a:lnTo>
                    <a:pt x="0" y="1063664"/>
                  </a:lnTo>
                  <a:lnTo>
                    <a:pt x="219201" y="1063664"/>
                  </a:lnTo>
                  <a:lnTo>
                    <a:pt x="594359" y="21536"/>
                  </a:lnTo>
                  <a:lnTo>
                    <a:pt x="594359" y="0"/>
                  </a:lnTo>
                  <a:close/>
                </a:path>
              </a:pathLst>
            </a:custGeom>
            <a:solidFill>
              <a:srgbClr val="4ECD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15528" y="5178551"/>
              <a:ext cx="728980" cy="1667510"/>
            </a:xfrm>
            <a:custGeom>
              <a:avLst/>
              <a:gdLst/>
              <a:ahLst/>
              <a:cxnLst/>
              <a:rect l="l" t="t" r="r" b="b"/>
              <a:pathLst>
                <a:path w="728979" h="1667509">
                  <a:moveTo>
                    <a:pt x="728472" y="0"/>
                  </a:moveTo>
                  <a:lnTo>
                    <a:pt x="597916" y="0"/>
                  </a:lnTo>
                  <a:lnTo>
                    <a:pt x="0" y="1666914"/>
                  </a:lnTo>
                  <a:lnTo>
                    <a:pt x="218567" y="1666914"/>
                  </a:lnTo>
                  <a:lnTo>
                    <a:pt x="728472" y="245242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A1E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02752" y="4584191"/>
              <a:ext cx="841375" cy="1975485"/>
            </a:xfrm>
            <a:custGeom>
              <a:avLst/>
              <a:gdLst/>
              <a:ahLst/>
              <a:cxnLst/>
              <a:rect l="l" t="t" r="r" b="b"/>
              <a:pathLst>
                <a:path w="841375" h="1975484">
                  <a:moveTo>
                    <a:pt x="841248" y="0"/>
                  </a:moveTo>
                  <a:lnTo>
                    <a:pt x="710183" y="0"/>
                  </a:lnTo>
                  <a:lnTo>
                    <a:pt x="0" y="1974938"/>
                  </a:lnTo>
                  <a:lnTo>
                    <a:pt x="219075" y="1974938"/>
                  </a:lnTo>
                  <a:lnTo>
                    <a:pt x="841248" y="244719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FF6B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By</a:t>
            </a:r>
            <a:r>
              <a:rPr spc="-10" dirty="0"/>
              <a:t> </a:t>
            </a:r>
            <a:r>
              <a:rPr dirty="0"/>
              <a:t>: BIDA</a:t>
            </a:r>
            <a:r>
              <a:rPr spc="-70" dirty="0"/>
              <a:t> </a:t>
            </a:r>
            <a:r>
              <a:rPr dirty="0"/>
              <a:t>SARI,</a:t>
            </a:r>
            <a:r>
              <a:rPr spc="275" dirty="0"/>
              <a:t> </a:t>
            </a:r>
            <a:r>
              <a:rPr dirty="0"/>
              <a:t>SP, </a:t>
            </a:r>
            <a:r>
              <a:rPr spc="-25" dirty="0"/>
              <a:t>MSi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1635</Words>
  <Application>Microsoft Office PowerPoint</Application>
  <PresentationFormat>On-screen Show (4:3)</PresentationFormat>
  <Paragraphs>346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Keseimbangan Pasar</vt:lpstr>
      <vt:lpstr>Market Equilibrium (Keseimbangan Pasar)</vt:lpstr>
      <vt:lpstr>PowerPoint Presentation</vt:lpstr>
      <vt:lpstr>PowerPoint Presentation</vt:lpstr>
      <vt:lpstr>Contoh Soal 1</vt:lpstr>
      <vt:lpstr>Pd = 600 – 3 Q = 600 – 3 (14,67) = 556</vt:lpstr>
      <vt:lpstr>Perubahan Keseimbangan Pasar</vt:lpstr>
      <vt:lpstr>Jangka Waktu Tingkat Keseimbangan (Alfred Marshal)</vt:lpstr>
      <vt:lpstr>Momentary Equilibrium (Keseimbangan Sementara) :</vt:lpstr>
      <vt:lpstr>PowerPoint Presentation</vt:lpstr>
      <vt:lpstr>PowerPoint Presentation</vt:lpstr>
      <vt:lpstr>PowerPoint Presentation</vt:lpstr>
      <vt:lpstr>PowerPoint Presentation</vt:lpstr>
      <vt:lpstr>Efek Pajak Pada Penawaran</vt:lpstr>
      <vt:lpstr>Efek Pajak dan Elastisitas Permintaan</vt:lpstr>
      <vt:lpstr>Efek Pajak dan Elastisitas Penawaran</vt:lpstr>
      <vt:lpstr>Contoh Soal 2:</vt:lpstr>
      <vt:lpstr>Penyelesaian :</vt:lpstr>
      <vt:lpstr>PowerPoint Presentation</vt:lpstr>
      <vt:lpstr>tk = Pe' – Pe = 9 – 7 = Rp 2</vt:lpstr>
      <vt:lpstr>Keseimbangan pasar sebelum dan sesudah pajak dapat digambarkan sebagai berikut :</vt:lpstr>
      <vt:lpstr>Latihan Soal 1:</vt:lpstr>
      <vt:lpstr>PowerPoint Presentation</vt:lpstr>
      <vt:lpstr>PowerPoint Presentation</vt:lpstr>
      <vt:lpstr>Efek Subsidi Pada Penawaran</vt:lpstr>
      <vt:lpstr>Contoh Soal 3:</vt:lpstr>
      <vt:lpstr>Penyelesaian :</vt:lpstr>
      <vt:lpstr>Keseimbangan pasar sebelum dan sesudah subsidi dapat digambarkan sebagai berikut :</vt:lpstr>
      <vt:lpstr>PowerPoint Presentation</vt:lpstr>
      <vt:lpstr>Efek Subsidi dan Elastisitas Permintaan</vt:lpstr>
      <vt:lpstr>Efek Subsidi dan Elastisitas Penawaran</vt:lpstr>
      <vt:lpstr>Latihan Soal 2: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Bida Sari</dc:creator>
  <cp:lastModifiedBy>USER</cp:lastModifiedBy>
  <cp:revision>3</cp:revision>
  <dcterms:created xsi:type="dcterms:W3CDTF">2025-10-14T11:28:52Z</dcterms:created>
  <dcterms:modified xsi:type="dcterms:W3CDTF">2026-10-14T23:21:42Z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2025-10-14T00:00:00Z</vt:filetime>
  </property>
  <property fmtid="{D5CDD505-2E9C-101B-9397-08002B2CF9AE}" pid="5" name="Producer">
    <vt:lpwstr>iLovePDF</vt:lpwstr>
  </property>
</Properties>
</file>